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6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78" r:id="rId15"/>
    <p:sldId id="261" r:id="rId16"/>
    <p:sldId id="287" r:id="rId17"/>
    <p:sldId id="268" r:id="rId18"/>
    <p:sldId id="289" r:id="rId19"/>
    <p:sldId id="267" r:id="rId20"/>
    <p:sldId id="262" r:id="rId21"/>
  </p:sldIdLst>
  <p:sldSz cx="18288000" cy="10287000"/>
  <p:notesSz cx="6858000" cy="9144000"/>
  <p:embeddedFontLst>
    <p:embeddedFont>
      <p:font typeface="ADLaM Display" panose="02010000000000000000" pitchFamily="2" charset="0"/>
      <p:regular r:id="rId23"/>
    </p:embeddedFont>
    <p:embeddedFont>
      <p:font typeface="Aharoni" panose="02010803020104030203" pitchFamily="2" charset="-79"/>
      <p:bold r:id="rId24"/>
    </p:embeddedFont>
    <p:embeddedFont>
      <p:font typeface="Anton" pitchFamily="2" charset="0"/>
      <p:regular r:id="rId25"/>
    </p:embeddedFont>
    <p:embeddedFont>
      <p:font typeface="Asap" panose="020B0604020202020204" charset="0"/>
      <p:regular r:id="rId26"/>
      <p:bold r:id="rId27"/>
      <p:italic r:id="rId28"/>
      <p:boldItalic r:id="rId29"/>
    </p:embeddedFont>
    <p:embeddedFont>
      <p:font typeface="Josefin Sans" pitchFamily="2" charset="0"/>
      <p:regular r:id="rId30"/>
      <p:bold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uckiest Guy" panose="020B0604020202020204" charset="0"/>
      <p:regular r:id="rId36"/>
    </p:embeddedFont>
    <p:embeddedFont>
      <p:font typeface="Montserrat" panose="00000500000000000000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471697-3206-4A20-B9A3-E017527B3C1F}">
  <a:tblStyle styleId="{62471697-3206-4A20-B9A3-E017527B3C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>
        <p:scale>
          <a:sx n="42" d="100"/>
          <a:sy n="42" d="100"/>
        </p:scale>
        <p:origin x="7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0BC2CADA-84FD-A614-A461-B769A57D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>
            <a:extLst>
              <a:ext uri="{FF2B5EF4-FFF2-40B4-BE49-F238E27FC236}">
                <a16:creationId xmlns:a16="http://schemas.microsoft.com/office/drawing/2014/main" id="{CE214E41-0443-808A-DE2A-4D4963423A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:notes">
            <a:extLst>
              <a:ext uri="{FF2B5EF4-FFF2-40B4-BE49-F238E27FC236}">
                <a16:creationId xmlns:a16="http://schemas.microsoft.com/office/drawing/2014/main" id="{F8AF9962-E7BF-EE96-5652-8E2C816A4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371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1C4E08B2-B554-8D7F-700B-1CA63C505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>
            <a:extLst>
              <a:ext uri="{FF2B5EF4-FFF2-40B4-BE49-F238E27FC236}">
                <a16:creationId xmlns:a16="http://schemas.microsoft.com/office/drawing/2014/main" id="{63180A12-0429-DECE-DB71-8932042E81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:notes">
            <a:extLst>
              <a:ext uri="{FF2B5EF4-FFF2-40B4-BE49-F238E27FC236}">
                <a16:creationId xmlns:a16="http://schemas.microsoft.com/office/drawing/2014/main" id="{B9978BF1-821A-D60E-FBE6-DDCA5197BF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124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0B230D1C-F857-C911-7131-81500381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>
            <a:extLst>
              <a:ext uri="{FF2B5EF4-FFF2-40B4-BE49-F238E27FC236}">
                <a16:creationId xmlns:a16="http://schemas.microsoft.com/office/drawing/2014/main" id="{05A25F5B-E902-8645-A531-89C53A98B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:notes">
            <a:extLst>
              <a:ext uri="{FF2B5EF4-FFF2-40B4-BE49-F238E27FC236}">
                <a16:creationId xmlns:a16="http://schemas.microsoft.com/office/drawing/2014/main" id="{77F8F80E-32FA-D599-DCC7-C9B11A2EC3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251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AC7266EC-E6BD-2236-560D-75AE8BEE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>
            <a:extLst>
              <a:ext uri="{FF2B5EF4-FFF2-40B4-BE49-F238E27FC236}">
                <a16:creationId xmlns:a16="http://schemas.microsoft.com/office/drawing/2014/main" id="{2C39DAEA-B6F3-8864-4DEA-E8CD1B2C5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:notes">
            <a:extLst>
              <a:ext uri="{FF2B5EF4-FFF2-40B4-BE49-F238E27FC236}">
                <a16:creationId xmlns:a16="http://schemas.microsoft.com/office/drawing/2014/main" id="{F2A69627-3C6C-74B9-E118-A659450F8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371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C6BDF397-0DBE-DA33-C7EC-21D416174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B9491AFD-EE9B-E8B9-7903-52CB156A81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4877D2D0-0322-B842-D698-8F2033E1A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435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7D328DEE-6232-7E23-668E-5B495EFA7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DC37B261-C9AC-6B1A-321A-B29DDCD75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DAD26F46-2761-7016-EFC5-5ED64F04E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358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53843C22-BB6E-83A3-7435-4899A83A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211B69A6-1900-3E74-E588-2C210EE12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6BA1EDA2-86CB-9FC8-D419-16B4EBAC20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361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7D7231E4-24FD-672E-5471-825855CB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A7C67531-AB0E-2DC4-2A33-A7EA07E37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4F2DD3BE-E2D9-444E-5A32-697DC53AF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203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CCA6B900-AE89-5A51-9498-0C2323FC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>
            <a:extLst>
              <a:ext uri="{FF2B5EF4-FFF2-40B4-BE49-F238E27FC236}">
                <a16:creationId xmlns:a16="http://schemas.microsoft.com/office/drawing/2014/main" id="{3AEC1EFD-F6C5-2EB0-557A-FC8B18CBA5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:notes">
            <a:extLst>
              <a:ext uri="{FF2B5EF4-FFF2-40B4-BE49-F238E27FC236}">
                <a16:creationId xmlns:a16="http://schemas.microsoft.com/office/drawing/2014/main" id="{59C34615-076C-8A4D-3E87-63C6C5D8A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7404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BA8327A2-4C93-8FE9-7B9A-157B7303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7E45FC00-61E0-CEE1-EDAD-8F4A38FC2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0E6CDB76-7110-5D6D-7774-83C500CE1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3417C6E4-BF00-58A2-B0E8-B599BDD8F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>
            <a:extLst>
              <a:ext uri="{FF2B5EF4-FFF2-40B4-BE49-F238E27FC236}">
                <a16:creationId xmlns:a16="http://schemas.microsoft.com/office/drawing/2014/main" id="{7FCDE384-EE13-06DC-BFBA-E08D5FAE9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:notes">
            <a:extLst>
              <a:ext uri="{FF2B5EF4-FFF2-40B4-BE49-F238E27FC236}">
                <a16:creationId xmlns:a16="http://schemas.microsoft.com/office/drawing/2014/main" id="{DCB0AC72-ABBD-0483-E656-59E323B2A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173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4D620125-1BD5-EAD8-30FD-60BFF50BA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>
            <a:extLst>
              <a:ext uri="{FF2B5EF4-FFF2-40B4-BE49-F238E27FC236}">
                <a16:creationId xmlns:a16="http://schemas.microsoft.com/office/drawing/2014/main" id="{9F92518F-D428-A5C7-26D1-275B50F2C9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:notes">
            <a:extLst>
              <a:ext uri="{FF2B5EF4-FFF2-40B4-BE49-F238E27FC236}">
                <a16:creationId xmlns:a16="http://schemas.microsoft.com/office/drawing/2014/main" id="{E5B41525-8151-AD32-725D-F646298D2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50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bg>
      <p:bgPr>
        <a:solidFill>
          <a:srgbClr val="78C68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11645650" y="7561250"/>
            <a:ext cx="6105300" cy="8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3150"/>
              <a:buNone/>
              <a:defRPr sz="3150"/>
            </a:lvl1pPr>
            <a:lvl2pPr lvl="1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5519050" y="1241150"/>
            <a:ext cx="122319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5550"/>
              <a:buFont typeface="Luckiest Guy"/>
              <a:buNone/>
              <a:defRPr sz="15550" i="0" u="none" strike="noStrike" cap="none">
                <a:solidFill>
                  <a:srgbClr val="794D5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740309" y="604797"/>
            <a:ext cx="7314057" cy="8229600"/>
            <a:chOff x="0" y="0"/>
            <a:chExt cx="9752076" cy="10972800"/>
          </a:xfrm>
        </p:grpSpPr>
        <p:sp>
          <p:nvSpPr>
            <p:cNvPr id="13" name="Google Shape;13;p3"/>
            <p:cNvSpPr/>
            <p:nvPr/>
          </p:nvSpPr>
          <p:spPr>
            <a:xfrm>
              <a:off x="0" y="0"/>
              <a:ext cx="9752076" cy="10972800"/>
            </a:xfrm>
            <a:custGeom>
              <a:avLst/>
              <a:gdLst/>
              <a:ahLst/>
              <a:cxnLst/>
              <a:rect l="l" t="t" r="r" b="b"/>
              <a:pathLst>
                <a:path w="9752076" h="10972800" extrusionOk="0">
                  <a:moveTo>
                    <a:pt x="0" y="0"/>
                  </a:moveTo>
                  <a:lnTo>
                    <a:pt x="9752076" y="0"/>
                  </a:lnTo>
                  <a:lnTo>
                    <a:pt x="975207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4" name="Google Shape;14;p3"/>
            <p:cNvGrpSpPr/>
            <p:nvPr/>
          </p:nvGrpSpPr>
          <p:grpSpPr>
            <a:xfrm>
              <a:off x="1252442" y="4567633"/>
              <a:ext cx="5043769" cy="5083018"/>
              <a:chOff x="0" y="0"/>
              <a:chExt cx="996300" cy="1004053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996278" cy="1004053"/>
              </a:xfrm>
              <a:custGeom>
                <a:avLst/>
                <a:gdLst/>
                <a:ahLst/>
                <a:cxnLst/>
                <a:rect l="l" t="t" r="r" b="b"/>
                <a:pathLst>
                  <a:path w="996278" h="1004053" extrusionOk="0">
                    <a:moveTo>
                      <a:pt x="88006" y="0"/>
                    </a:moveTo>
                    <a:lnTo>
                      <a:pt x="908273" y="0"/>
                    </a:lnTo>
                    <a:cubicBezTo>
                      <a:pt x="931613" y="0"/>
                      <a:pt x="953998" y="9272"/>
                      <a:pt x="970502" y="25776"/>
                    </a:cubicBezTo>
                    <a:cubicBezTo>
                      <a:pt x="987006" y="42280"/>
                      <a:pt x="996278" y="64665"/>
                      <a:pt x="996278" y="88006"/>
                    </a:cubicBezTo>
                    <a:lnTo>
                      <a:pt x="996278" y="916047"/>
                    </a:lnTo>
                    <a:cubicBezTo>
                      <a:pt x="996278" y="939388"/>
                      <a:pt x="987006" y="961772"/>
                      <a:pt x="970502" y="978276"/>
                    </a:cubicBezTo>
                    <a:cubicBezTo>
                      <a:pt x="953998" y="994781"/>
                      <a:pt x="931613" y="1004053"/>
                      <a:pt x="908273" y="1004053"/>
                    </a:cubicBezTo>
                    <a:lnTo>
                      <a:pt x="88006" y="1004053"/>
                    </a:lnTo>
                    <a:cubicBezTo>
                      <a:pt x="64665" y="1004053"/>
                      <a:pt x="42280" y="994781"/>
                      <a:pt x="25776" y="978276"/>
                    </a:cubicBezTo>
                    <a:cubicBezTo>
                      <a:pt x="9272" y="961772"/>
                      <a:pt x="0" y="939388"/>
                      <a:pt x="0" y="916047"/>
                    </a:cubicBezTo>
                    <a:lnTo>
                      <a:pt x="0" y="88006"/>
                    </a:lnTo>
                    <a:cubicBezTo>
                      <a:pt x="0" y="64665"/>
                      <a:pt x="9272" y="42280"/>
                      <a:pt x="25776" y="25776"/>
                    </a:cubicBezTo>
                    <a:cubicBezTo>
                      <a:pt x="42280" y="9272"/>
                      <a:pt x="64665" y="0"/>
                      <a:pt x="88006" y="0"/>
                    </a:cubicBezTo>
                    <a:close/>
                  </a:path>
                </a:pathLst>
              </a:custGeom>
              <a:solidFill>
                <a:srgbClr val="F8D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19050"/>
                <a:ext cx="996300" cy="9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" name="Google Shape;17;p3"/>
          <p:cNvSpPr/>
          <p:nvPr/>
        </p:nvSpPr>
        <p:spPr>
          <a:xfrm rot="1328803">
            <a:off x="7660521" y="6395277"/>
            <a:ext cx="3034844" cy="3046268"/>
          </a:xfrm>
          <a:custGeom>
            <a:avLst/>
            <a:gdLst/>
            <a:ahLst/>
            <a:cxnLst/>
            <a:rect l="l" t="t" r="r" b="b"/>
            <a:pathLst>
              <a:path w="3030661" h="3042069" extrusionOk="0">
                <a:moveTo>
                  <a:pt x="0" y="0"/>
                </a:moveTo>
                <a:lnTo>
                  <a:pt x="3030661" y="0"/>
                </a:lnTo>
                <a:lnTo>
                  <a:pt x="3030661" y="3042069"/>
                </a:lnTo>
                <a:lnTo>
                  <a:pt x="0" y="3042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8" name="Google Shape;18;p3"/>
          <p:cNvGrpSpPr/>
          <p:nvPr/>
        </p:nvGrpSpPr>
        <p:grpSpPr>
          <a:xfrm>
            <a:off x="1628618" y="3977573"/>
            <a:ext cx="3885569" cy="3916107"/>
            <a:chOff x="0" y="0"/>
            <a:chExt cx="1023353" cy="1031396"/>
          </a:xfrm>
        </p:grpSpPr>
        <p:sp>
          <p:nvSpPr>
            <p:cNvPr id="19" name="Google Shape;19;p3"/>
            <p:cNvSpPr/>
            <p:nvPr/>
          </p:nvSpPr>
          <p:spPr>
            <a:xfrm>
              <a:off x="0" y="0"/>
              <a:ext cx="1023353" cy="1031396"/>
            </a:xfrm>
            <a:custGeom>
              <a:avLst/>
              <a:gdLst/>
              <a:ahLst/>
              <a:cxnLst/>
              <a:rect l="l" t="t" r="r" b="b"/>
              <a:pathLst>
                <a:path w="1023353" h="1031396" extrusionOk="0">
                  <a:moveTo>
                    <a:pt x="57782" y="0"/>
                  </a:moveTo>
                  <a:lnTo>
                    <a:pt x="965570" y="0"/>
                  </a:lnTo>
                  <a:cubicBezTo>
                    <a:pt x="997483" y="0"/>
                    <a:pt x="1023353" y="25870"/>
                    <a:pt x="1023353" y="57782"/>
                  </a:cubicBezTo>
                  <a:lnTo>
                    <a:pt x="1023353" y="973613"/>
                  </a:lnTo>
                  <a:cubicBezTo>
                    <a:pt x="1023353" y="1005526"/>
                    <a:pt x="997483" y="1031396"/>
                    <a:pt x="965570" y="1031396"/>
                  </a:cubicBezTo>
                  <a:lnTo>
                    <a:pt x="57782" y="1031396"/>
                  </a:lnTo>
                  <a:cubicBezTo>
                    <a:pt x="25870" y="1031396"/>
                    <a:pt x="0" y="1005526"/>
                    <a:pt x="0" y="973613"/>
                  </a:cubicBezTo>
                  <a:lnTo>
                    <a:pt x="0" y="57782"/>
                  </a:lnTo>
                  <a:cubicBezTo>
                    <a:pt x="0" y="25870"/>
                    <a:pt x="25870" y="0"/>
                    <a:pt x="57782" y="0"/>
                  </a:cubicBezTo>
                  <a:close/>
                </a:path>
              </a:pathLst>
            </a:custGeom>
            <a:solidFill>
              <a:srgbClr val="926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 txBox="1"/>
            <p:nvPr/>
          </p:nvSpPr>
          <p:spPr>
            <a:xfrm>
              <a:off x="0" y="19050"/>
              <a:ext cx="1023300" cy="10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1680423" y="4029785"/>
            <a:ext cx="3781959" cy="3811898"/>
            <a:chOff x="0" y="0"/>
            <a:chExt cx="996065" cy="1003950"/>
          </a:xfrm>
        </p:grpSpPr>
        <p:sp>
          <p:nvSpPr>
            <p:cNvPr id="22" name="Google Shape;22;p3"/>
            <p:cNvSpPr/>
            <p:nvPr/>
          </p:nvSpPr>
          <p:spPr>
            <a:xfrm>
              <a:off x="0" y="0"/>
              <a:ext cx="996065" cy="1003893"/>
            </a:xfrm>
            <a:custGeom>
              <a:avLst/>
              <a:gdLst/>
              <a:ahLst/>
              <a:cxnLst/>
              <a:rect l="l" t="t" r="r" b="b"/>
              <a:pathLst>
                <a:path w="996065" h="1003893" extrusionOk="0">
                  <a:moveTo>
                    <a:pt x="45036" y="0"/>
                  </a:moveTo>
                  <a:lnTo>
                    <a:pt x="951029" y="0"/>
                  </a:lnTo>
                  <a:cubicBezTo>
                    <a:pt x="975902" y="0"/>
                    <a:pt x="996065" y="20163"/>
                    <a:pt x="996065" y="45036"/>
                  </a:cubicBezTo>
                  <a:lnTo>
                    <a:pt x="996065" y="958858"/>
                  </a:lnTo>
                  <a:cubicBezTo>
                    <a:pt x="996065" y="983730"/>
                    <a:pt x="975902" y="1003893"/>
                    <a:pt x="951029" y="1003893"/>
                  </a:cubicBezTo>
                  <a:lnTo>
                    <a:pt x="45036" y="1003893"/>
                  </a:lnTo>
                  <a:cubicBezTo>
                    <a:pt x="20163" y="1003893"/>
                    <a:pt x="0" y="983730"/>
                    <a:pt x="0" y="958858"/>
                  </a:cubicBezTo>
                  <a:lnTo>
                    <a:pt x="0" y="45036"/>
                  </a:lnTo>
                  <a:cubicBezTo>
                    <a:pt x="0" y="20163"/>
                    <a:pt x="20163" y="0"/>
                    <a:pt x="45036" y="0"/>
                  </a:cubicBezTo>
                  <a:close/>
                </a:path>
              </a:pathLst>
            </a:custGeom>
            <a:solidFill>
              <a:srgbClr val="F7D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 txBox="1"/>
            <p:nvPr/>
          </p:nvSpPr>
          <p:spPr>
            <a:xfrm>
              <a:off x="0" y="19050"/>
              <a:ext cx="996000" cy="9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p3"/>
          <p:cNvSpPr>
            <a:spLocks noGrp="1"/>
          </p:cNvSpPr>
          <p:nvPr>
            <p:ph type="pic" idx="2"/>
          </p:nvPr>
        </p:nvSpPr>
        <p:spPr>
          <a:xfrm>
            <a:off x="1680350" y="4029925"/>
            <a:ext cx="3782100" cy="3811800"/>
          </a:xfrm>
          <a:prstGeom prst="roundRect">
            <a:avLst>
              <a:gd name="adj" fmla="val 437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t="34584"/>
          <a:stretch/>
        </p:blipFill>
        <p:spPr>
          <a:xfrm>
            <a:off x="0" y="-2"/>
            <a:ext cx="18288000" cy="602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525" y="707075"/>
            <a:ext cx="7183859" cy="53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1641754" y="6935633"/>
            <a:ext cx="21177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01</a:t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5937368" y="6935633"/>
            <a:ext cx="21177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02</a:t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10232983" y="6935633"/>
            <a:ext cx="21177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03</a:t>
            </a: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14528597" y="6935633"/>
            <a:ext cx="21177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04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28700" y="338675"/>
            <a:ext cx="12384000" cy="618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850"/>
              <a:buNone/>
              <a:defRPr sz="1485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1040875" y="8614825"/>
            <a:ext cx="3319500" cy="8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2"/>
          </p:nvPr>
        </p:nvSpPr>
        <p:spPr>
          <a:xfrm>
            <a:off x="5336463" y="8614825"/>
            <a:ext cx="3319500" cy="8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3"/>
          </p:nvPr>
        </p:nvSpPr>
        <p:spPr>
          <a:xfrm>
            <a:off x="9932525" y="8614825"/>
            <a:ext cx="3319500" cy="8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4"/>
          </p:nvPr>
        </p:nvSpPr>
        <p:spPr>
          <a:xfrm>
            <a:off x="13927675" y="8614825"/>
            <a:ext cx="3319500" cy="8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 rot="839023">
            <a:off x="14751310" y="8742583"/>
            <a:ext cx="3253932" cy="117232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6500"/>
              <a:buNone/>
              <a:defRPr sz="6500">
                <a:solidFill>
                  <a:srgbClr val="8CDBA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2"/>
          </p:nvPr>
        </p:nvSpPr>
        <p:spPr>
          <a:xfrm rot="839023">
            <a:off x="10692535" y="2647633"/>
            <a:ext cx="3253932" cy="117232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6500"/>
              <a:buNone/>
              <a:defRPr sz="6500">
                <a:solidFill>
                  <a:srgbClr val="8CDBA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 rot="805726">
            <a:off x="5334840" y="8414817"/>
            <a:ext cx="2985321" cy="11723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6500"/>
              <a:buNone/>
              <a:defRPr sz="6500">
                <a:solidFill>
                  <a:srgbClr val="8CDBA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 rot="-904133">
            <a:off x="484523" y="2647688"/>
            <a:ext cx="3254095" cy="117222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6500"/>
              <a:buNone/>
              <a:defRPr sz="6500">
                <a:solidFill>
                  <a:srgbClr val="8CDBA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CDBA0"/>
              </a:buClr>
              <a:buSzPts val="10800"/>
              <a:buNone/>
              <a:defRPr>
                <a:solidFill>
                  <a:srgbClr val="8CDBA0"/>
                </a:solidFill>
              </a:defRPr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723316" y="3957720"/>
            <a:ext cx="3858820" cy="4033933"/>
            <a:chOff x="0" y="0"/>
            <a:chExt cx="1016308" cy="1062428"/>
          </a:xfrm>
        </p:grpSpPr>
        <p:sp>
          <p:nvSpPr>
            <p:cNvPr id="43" name="Google Shape;43;p5"/>
            <p:cNvSpPr/>
            <p:nvPr/>
          </p:nvSpPr>
          <p:spPr>
            <a:xfrm>
              <a:off x="0" y="0"/>
              <a:ext cx="1016308" cy="1062428"/>
            </a:xfrm>
            <a:custGeom>
              <a:avLst/>
              <a:gdLst/>
              <a:ahLst/>
              <a:cxnLst/>
              <a:rect l="l" t="t" r="r" b="b"/>
              <a:pathLst>
                <a:path w="1016308" h="1062428" extrusionOk="0">
                  <a:moveTo>
                    <a:pt x="508154" y="0"/>
                  </a:moveTo>
                  <a:cubicBezTo>
                    <a:pt x="227508" y="0"/>
                    <a:pt x="0" y="237833"/>
                    <a:pt x="0" y="531214"/>
                  </a:cubicBezTo>
                  <a:cubicBezTo>
                    <a:pt x="0" y="824596"/>
                    <a:pt x="227508" y="1062428"/>
                    <a:pt x="508154" y="1062428"/>
                  </a:cubicBezTo>
                  <a:cubicBezTo>
                    <a:pt x="788799" y="1062428"/>
                    <a:pt x="1016308" y="824596"/>
                    <a:pt x="1016308" y="531214"/>
                  </a:cubicBezTo>
                  <a:cubicBezTo>
                    <a:pt x="1016308" y="237833"/>
                    <a:pt x="788799" y="0"/>
                    <a:pt x="508154" y="0"/>
                  </a:cubicBezTo>
                  <a:close/>
                </a:path>
              </a:pathLst>
            </a:custGeom>
            <a:solidFill>
              <a:srgbClr val="FF8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 txBox="1"/>
            <p:nvPr/>
          </p:nvSpPr>
          <p:spPr>
            <a:xfrm>
              <a:off x="95279" y="118653"/>
              <a:ext cx="825900" cy="8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5"/>
          <p:cNvGrpSpPr/>
          <p:nvPr/>
        </p:nvGrpSpPr>
        <p:grpSpPr>
          <a:xfrm>
            <a:off x="9380372" y="3957720"/>
            <a:ext cx="3858820" cy="4033933"/>
            <a:chOff x="0" y="0"/>
            <a:chExt cx="1016308" cy="1062428"/>
          </a:xfrm>
        </p:grpSpPr>
        <p:sp>
          <p:nvSpPr>
            <p:cNvPr id="46" name="Google Shape;46;p5"/>
            <p:cNvSpPr/>
            <p:nvPr/>
          </p:nvSpPr>
          <p:spPr>
            <a:xfrm>
              <a:off x="0" y="0"/>
              <a:ext cx="1016308" cy="1062428"/>
            </a:xfrm>
            <a:custGeom>
              <a:avLst/>
              <a:gdLst/>
              <a:ahLst/>
              <a:cxnLst/>
              <a:rect l="l" t="t" r="r" b="b"/>
              <a:pathLst>
                <a:path w="1016308" h="1062428" extrusionOk="0">
                  <a:moveTo>
                    <a:pt x="508154" y="0"/>
                  </a:moveTo>
                  <a:cubicBezTo>
                    <a:pt x="227508" y="0"/>
                    <a:pt x="0" y="237833"/>
                    <a:pt x="0" y="531214"/>
                  </a:cubicBezTo>
                  <a:cubicBezTo>
                    <a:pt x="0" y="824596"/>
                    <a:pt x="227508" y="1062428"/>
                    <a:pt x="508154" y="1062428"/>
                  </a:cubicBezTo>
                  <a:cubicBezTo>
                    <a:pt x="788799" y="1062428"/>
                    <a:pt x="1016308" y="824596"/>
                    <a:pt x="1016308" y="531214"/>
                  </a:cubicBezTo>
                  <a:cubicBezTo>
                    <a:pt x="1016308" y="237833"/>
                    <a:pt x="788799" y="0"/>
                    <a:pt x="508154" y="0"/>
                  </a:cubicBezTo>
                  <a:close/>
                </a:path>
              </a:pathLst>
            </a:custGeom>
            <a:solidFill>
              <a:srgbClr val="FF8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 txBox="1"/>
            <p:nvPr/>
          </p:nvSpPr>
          <p:spPr>
            <a:xfrm>
              <a:off x="95279" y="118653"/>
              <a:ext cx="825900" cy="8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5051844" y="3957720"/>
            <a:ext cx="3858820" cy="4033933"/>
            <a:chOff x="0" y="0"/>
            <a:chExt cx="1016308" cy="1062428"/>
          </a:xfrm>
        </p:grpSpPr>
        <p:sp>
          <p:nvSpPr>
            <p:cNvPr id="49" name="Google Shape;49;p5"/>
            <p:cNvSpPr/>
            <p:nvPr/>
          </p:nvSpPr>
          <p:spPr>
            <a:xfrm>
              <a:off x="0" y="0"/>
              <a:ext cx="1016308" cy="1062428"/>
            </a:xfrm>
            <a:custGeom>
              <a:avLst/>
              <a:gdLst/>
              <a:ahLst/>
              <a:cxnLst/>
              <a:rect l="l" t="t" r="r" b="b"/>
              <a:pathLst>
                <a:path w="1016308" h="1062428" extrusionOk="0">
                  <a:moveTo>
                    <a:pt x="508154" y="0"/>
                  </a:moveTo>
                  <a:cubicBezTo>
                    <a:pt x="227508" y="0"/>
                    <a:pt x="0" y="237833"/>
                    <a:pt x="0" y="531214"/>
                  </a:cubicBezTo>
                  <a:cubicBezTo>
                    <a:pt x="0" y="824596"/>
                    <a:pt x="227508" y="1062428"/>
                    <a:pt x="508154" y="1062428"/>
                  </a:cubicBezTo>
                  <a:cubicBezTo>
                    <a:pt x="788799" y="1062428"/>
                    <a:pt x="1016308" y="824596"/>
                    <a:pt x="1016308" y="531214"/>
                  </a:cubicBezTo>
                  <a:cubicBezTo>
                    <a:pt x="1016308" y="237833"/>
                    <a:pt x="788799" y="0"/>
                    <a:pt x="508154" y="0"/>
                  </a:cubicBezTo>
                  <a:close/>
                </a:path>
              </a:pathLst>
            </a:custGeom>
            <a:solidFill>
              <a:srgbClr val="8CD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 txBox="1"/>
            <p:nvPr/>
          </p:nvSpPr>
          <p:spPr>
            <a:xfrm>
              <a:off x="95279" y="118653"/>
              <a:ext cx="825900" cy="8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13705890" y="3957720"/>
            <a:ext cx="3858820" cy="4033933"/>
            <a:chOff x="0" y="0"/>
            <a:chExt cx="1016308" cy="1062428"/>
          </a:xfrm>
        </p:grpSpPr>
        <p:sp>
          <p:nvSpPr>
            <p:cNvPr id="52" name="Google Shape;52;p5"/>
            <p:cNvSpPr/>
            <p:nvPr/>
          </p:nvSpPr>
          <p:spPr>
            <a:xfrm>
              <a:off x="0" y="0"/>
              <a:ext cx="1016308" cy="1062428"/>
            </a:xfrm>
            <a:custGeom>
              <a:avLst/>
              <a:gdLst/>
              <a:ahLst/>
              <a:cxnLst/>
              <a:rect l="l" t="t" r="r" b="b"/>
              <a:pathLst>
                <a:path w="1016308" h="1062428" extrusionOk="0">
                  <a:moveTo>
                    <a:pt x="508154" y="0"/>
                  </a:moveTo>
                  <a:cubicBezTo>
                    <a:pt x="227508" y="0"/>
                    <a:pt x="0" y="237833"/>
                    <a:pt x="0" y="531214"/>
                  </a:cubicBezTo>
                  <a:cubicBezTo>
                    <a:pt x="0" y="824596"/>
                    <a:pt x="227508" y="1062428"/>
                    <a:pt x="508154" y="1062428"/>
                  </a:cubicBezTo>
                  <a:cubicBezTo>
                    <a:pt x="788799" y="1062428"/>
                    <a:pt x="1016308" y="824596"/>
                    <a:pt x="1016308" y="531214"/>
                  </a:cubicBezTo>
                  <a:cubicBezTo>
                    <a:pt x="1016308" y="237833"/>
                    <a:pt x="788799" y="0"/>
                    <a:pt x="508154" y="0"/>
                  </a:cubicBezTo>
                  <a:close/>
                </a:path>
              </a:pathLst>
            </a:custGeom>
            <a:solidFill>
              <a:srgbClr val="8CD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 txBox="1"/>
            <p:nvPr/>
          </p:nvSpPr>
          <p:spPr>
            <a:xfrm>
              <a:off x="95279" y="118653"/>
              <a:ext cx="825900" cy="8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 idx="5"/>
          </p:nvPr>
        </p:nvSpPr>
        <p:spPr>
          <a:xfrm>
            <a:off x="-3259675" y="211675"/>
            <a:ext cx="24807300" cy="19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8926500" y="8173225"/>
            <a:ext cx="4763700" cy="7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6"/>
          </p:nvPr>
        </p:nvSpPr>
        <p:spPr>
          <a:xfrm>
            <a:off x="9700701" y="8883925"/>
            <a:ext cx="3215400" cy="9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7"/>
          </p:nvPr>
        </p:nvSpPr>
        <p:spPr>
          <a:xfrm>
            <a:off x="270950" y="8173225"/>
            <a:ext cx="4763700" cy="7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8"/>
          </p:nvPr>
        </p:nvSpPr>
        <p:spPr>
          <a:xfrm>
            <a:off x="1045151" y="8883925"/>
            <a:ext cx="3215400" cy="9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9"/>
          </p:nvPr>
        </p:nvSpPr>
        <p:spPr>
          <a:xfrm>
            <a:off x="4599413" y="2198738"/>
            <a:ext cx="4763700" cy="7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13"/>
          </p:nvPr>
        </p:nvSpPr>
        <p:spPr>
          <a:xfrm>
            <a:off x="5373614" y="2909438"/>
            <a:ext cx="3215400" cy="9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4"/>
          </p:nvPr>
        </p:nvSpPr>
        <p:spPr>
          <a:xfrm>
            <a:off x="13253488" y="2198738"/>
            <a:ext cx="4763700" cy="7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15"/>
          </p:nvPr>
        </p:nvSpPr>
        <p:spPr>
          <a:xfrm>
            <a:off x="14027689" y="2909438"/>
            <a:ext cx="3215400" cy="9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>
            <a:spLocks noGrp="1"/>
          </p:cNvSpPr>
          <p:nvPr>
            <p:ph type="pic" idx="16"/>
          </p:nvPr>
        </p:nvSpPr>
        <p:spPr>
          <a:xfrm>
            <a:off x="723475" y="3957775"/>
            <a:ext cx="3858900" cy="403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" name="Google Shape;64;p5"/>
          <p:cNvSpPr>
            <a:spLocks noGrp="1"/>
          </p:cNvSpPr>
          <p:nvPr>
            <p:ph type="pic" idx="17"/>
          </p:nvPr>
        </p:nvSpPr>
        <p:spPr>
          <a:xfrm>
            <a:off x="5051925" y="3957775"/>
            <a:ext cx="3858900" cy="403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" name="Google Shape;65;p5"/>
          <p:cNvSpPr>
            <a:spLocks noGrp="1"/>
          </p:cNvSpPr>
          <p:nvPr>
            <p:ph type="pic" idx="18"/>
          </p:nvPr>
        </p:nvSpPr>
        <p:spPr>
          <a:xfrm>
            <a:off x="9378913" y="3957775"/>
            <a:ext cx="3858900" cy="403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" name="Google Shape;66;p5"/>
          <p:cNvSpPr>
            <a:spLocks noGrp="1"/>
          </p:cNvSpPr>
          <p:nvPr>
            <p:ph type="pic" idx="19"/>
          </p:nvPr>
        </p:nvSpPr>
        <p:spPr>
          <a:xfrm>
            <a:off x="13690188" y="3957775"/>
            <a:ext cx="3858900" cy="403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>
            <a:spLocks noGrp="1"/>
          </p:cNvSpPr>
          <p:nvPr>
            <p:ph type="pic" idx="2"/>
          </p:nvPr>
        </p:nvSpPr>
        <p:spPr>
          <a:xfrm>
            <a:off x="25" y="-25"/>
            <a:ext cx="18288000" cy="60924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6"/>
          <p:cNvSpPr txBox="1">
            <a:spLocks noGrp="1"/>
          </p:cNvSpPr>
          <p:nvPr>
            <p:ph type="body" idx="1"/>
          </p:nvPr>
        </p:nvSpPr>
        <p:spPr>
          <a:xfrm>
            <a:off x="3097350" y="6633575"/>
            <a:ext cx="12093300" cy="244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23875" algn="ctr" rtl="0">
              <a:spcBef>
                <a:spcPts val="640"/>
              </a:spcBef>
              <a:spcAft>
                <a:spcPts val="0"/>
              </a:spcAft>
              <a:buClr>
                <a:srgbClr val="926064"/>
              </a:buClr>
              <a:buSzPts val="4650"/>
              <a:buChar char="•"/>
              <a:defRPr sz="4650" b="1">
                <a:solidFill>
                  <a:srgbClr val="926064"/>
                </a:solidFill>
              </a:defRPr>
            </a:lvl1pPr>
            <a:lvl2pPr marL="914400" lvl="1" indent="-523875" algn="ctr" rtl="0">
              <a:spcBef>
                <a:spcPts val="560"/>
              </a:spcBef>
              <a:spcAft>
                <a:spcPts val="0"/>
              </a:spcAft>
              <a:buClr>
                <a:srgbClr val="926064"/>
              </a:buClr>
              <a:buSzPts val="4650"/>
              <a:buChar char="–"/>
              <a:defRPr sz="4650" b="1">
                <a:solidFill>
                  <a:srgbClr val="926064"/>
                </a:solidFill>
              </a:defRPr>
            </a:lvl2pPr>
            <a:lvl3pPr marL="1371600" lvl="2" indent="-523875" algn="ctr" rtl="0">
              <a:spcBef>
                <a:spcPts val="480"/>
              </a:spcBef>
              <a:spcAft>
                <a:spcPts val="0"/>
              </a:spcAft>
              <a:buClr>
                <a:srgbClr val="926064"/>
              </a:buClr>
              <a:buSzPts val="4650"/>
              <a:buChar char="•"/>
              <a:defRPr sz="4650" b="1">
                <a:solidFill>
                  <a:srgbClr val="926064"/>
                </a:solidFill>
              </a:defRPr>
            </a:lvl3pPr>
            <a:lvl4pPr marL="1828800" lvl="3" indent="-523875" algn="ctr" rtl="0">
              <a:spcBef>
                <a:spcPts val="400"/>
              </a:spcBef>
              <a:spcAft>
                <a:spcPts val="0"/>
              </a:spcAft>
              <a:buClr>
                <a:srgbClr val="926064"/>
              </a:buClr>
              <a:buSzPts val="4650"/>
              <a:buChar char="–"/>
              <a:defRPr sz="4650" b="1">
                <a:solidFill>
                  <a:srgbClr val="926064"/>
                </a:solidFill>
              </a:defRPr>
            </a:lvl4pPr>
            <a:lvl5pPr marL="2286000" lvl="4" indent="-523875" algn="ctr" rtl="0">
              <a:spcBef>
                <a:spcPts val="400"/>
              </a:spcBef>
              <a:spcAft>
                <a:spcPts val="0"/>
              </a:spcAft>
              <a:buClr>
                <a:srgbClr val="926064"/>
              </a:buClr>
              <a:buSzPts val="4650"/>
              <a:buChar char="»"/>
              <a:defRPr sz="4650" b="1">
                <a:solidFill>
                  <a:srgbClr val="926064"/>
                </a:solidFill>
              </a:defRPr>
            </a:lvl5pPr>
            <a:lvl6pPr marL="2743200" lvl="5" indent="-523875" algn="ctr" rtl="0">
              <a:spcBef>
                <a:spcPts val="400"/>
              </a:spcBef>
              <a:spcAft>
                <a:spcPts val="0"/>
              </a:spcAft>
              <a:buClr>
                <a:srgbClr val="926064"/>
              </a:buClr>
              <a:buSzPts val="4650"/>
              <a:buChar char="•"/>
              <a:defRPr sz="4650" b="1">
                <a:solidFill>
                  <a:srgbClr val="926064"/>
                </a:solidFill>
              </a:defRPr>
            </a:lvl6pPr>
            <a:lvl7pPr marL="3200400" lvl="6" indent="-523875" algn="ctr" rtl="0">
              <a:spcBef>
                <a:spcPts val="400"/>
              </a:spcBef>
              <a:spcAft>
                <a:spcPts val="0"/>
              </a:spcAft>
              <a:buClr>
                <a:srgbClr val="926064"/>
              </a:buClr>
              <a:buSzPts val="4650"/>
              <a:buChar char="•"/>
              <a:defRPr sz="4650" b="1">
                <a:solidFill>
                  <a:srgbClr val="926064"/>
                </a:solidFill>
              </a:defRPr>
            </a:lvl7pPr>
            <a:lvl8pPr marL="3657600" lvl="7" indent="-523875" algn="ctr" rtl="0">
              <a:spcBef>
                <a:spcPts val="400"/>
              </a:spcBef>
              <a:spcAft>
                <a:spcPts val="0"/>
              </a:spcAft>
              <a:buClr>
                <a:srgbClr val="926064"/>
              </a:buClr>
              <a:buSzPts val="4650"/>
              <a:buChar char="•"/>
              <a:defRPr sz="4650" b="1">
                <a:solidFill>
                  <a:srgbClr val="926064"/>
                </a:solidFill>
              </a:defRPr>
            </a:lvl8pPr>
            <a:lvl9pPr marL="4114800" lvl="8" indent="-523875" algn="ctr" rtl="0">
              <a:spcBef>
                <a:spcPts val="400"/>
              </a:spcBef>
              <a:spcAft>
                <a:spcPts val="0"/>
              </a:spcAft>
              <a:buClr>
                <a:srgbClr val="926064"/>
              </a:buClr>
              <a:buSzPts val="4650"/>
              <a:buChar char="•"/>
              <a:defRPr sz="4650" b="1">
                <a:solidFill>
                  <a:srgbClr val="926064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 rot="-439219">
            <a:off x="-3048315" y="6281144"/>
            <a:ext cx="5208165" cy="3971226"/>
          </a:xfrm>
          <a:custGeom>
            <a:avLst/>
            <a:gdLst/>
            <a:ahLst/>
            <a:cxnLst/>
            <a:rect l="l" t="t" r="r" b="b"/>
            <a:pathLst>
              <a:path w="5204751" h="3968622" extrusionOk="0">
                <a:moveTo>
                  <a:pt x="0" y="0"/>
                </a:moveTo>
                <a:lnTo>
                  <a:pt x="5204750" y="0"/>
                </a:lnTo>
                <a:lnTo>
                  <a:pt x="5204750" y="3968623"/>
                </a:lnTo>
                <a:lnTo>
                  <a:pt x="0" y="3968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" name="Google Shape;71;p6"/>
          <p:cNvSpPr/>
          <p:nvPr/>
        </p:nvSpPr>
        <p:spPr>
          <a:xfrm rot="1100666">
            <a:off x="15683363" y="6811335"/>
            <a:ext cx="5209238" cy="3972043"/>
          </a:xfrm>
          <a:custGeom>
            <a:avLst/>
            <a:gdLst/>
            <a:ahLst/>
            <a:cxnLst/>
            <a:rect l="l" t="t" r="r" b="b"/>
            <a:pathLst>
              <a:path w="5204751" h="3968622" extrusionOk="0">
                <a:moveTo>
                  <a:pt x="0" y="0"/>
                </a:moveTo>
                <a:lnTo>
                  <a:pt x="5204750" y="0"/>
                </a:lnTo>
                <a:lnTo>
                  <a:pt x="5204750" y="3968622"/>
                </a:lnTo>
                <a:lnTo>
                  <a:pt x="0" y="396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" name="Google Shape;72;p6"/>
          <p:cNvSpPr txBox="1">
            <a:spLocks noGrp="1"/>
          </p:cNvSpPr>
          <p:nvPr>
            <p:ph type="subTitle" idx="3"/>
          </p:nvPr>
        </p:nvSpPr>
        <p:spPr>
          <a:xfrm>
            <a:off x="5842050" y="8890000"/>
            <a:ext cx="6603900" cy="65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2750"/>
              <a:buNone/>
              <a:defRPr sz="2750"/>
            </a:lvl1pPr>
            <a:lvl2pPr lvl="1" algn="ctr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>
            <a:spLocks noGrp="1"/>
          </p:cNvSpPr>
          <p:nvPr>
            <p:ph type="pic" idx="2"/>
          </p:nvPr>
        </p:nvSpPr>
        <p:spPr>
          <a:xfrm>
            <a:off x="8768350" y="2592250"/>
            <a:ext cx="9519600" cy="35871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-1504350" y="358125"/>
            <a:ext cx="21753900" cy="18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-1229523" y="6350885"/>
            <a:ext cx="9997862" cy="3849177"/>
          </a:xfrm>
          <a:custGeom>
            <a:avLst/>
            <a:gdLst/>
            <a:ahLst/>
            <a:cxnLst/>
            <a:rect l="l" t="t" r="r" b="b"/>
            <a:pathLst>
              <a:path w="9997862" h="3849177" extrusionOk="0">
                <a:moveTo>
                  <a:pt x="0" y="0"/>
                </a:moveTo>
                <a:lnTo>
                  <a:pt x="9997862" y="0"/>
                </a:lnTo>
                <a:lnTo>
                  <a:pt x="9997862" y="3849177"/>
                </a:lnTo>
                <a:lnTo>
                  <a:pt x="0" y="3849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7" name="Google Shape;77;p7"/>
          <p:cNvSpPr txBox="1"/>
          <p:nvPr/>
        </p:nvSpPr>
        <p:spPr>
          <a:xfrm>
            <a:off x="3165882" y="2543630"/>
            <a:ext cx="24039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88" b="0" i="0" u="none" strike="noStrike" cap="none">
                <a:solidFill>
                  <a:srgbClr val="78C68C"/>
                </a:solidFill>
                <a:latin typeface="Luckiest Guy"/>
                <a:ea typeface="Luckiest Guy"/>
                <a:cs typeface="Luckiest Guy"/>
                <a:sym typeface="Luckiest Guy"/>
              </a:rPr>
              <a:t>A</a:t>
            </a:r>
            <a:endParaRPr/>
          </a:p>
        </p:txBody>
      </p:sp>
      <p:sp>
        <p:nvSpPr>
          <p:cNvPr id="78" name="Google Shape;78;p7"/>
          <p:cNvSpPr txBox="1"/>
          <p:nvPr/>
        </p:nvSpPr>
        <p:spPr>
          <a:xfrm>
            <a:off x="12326217" y="6504258"/>
            <a:ext cx="24039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88" b="0" i="0" u="none" strike="noStrike" cap="none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b</a:t>
            </a:r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1"/>
          </p:nvPr>
        </p:nvSpPr>
        <p:spPr>
          <a:xfrm>
            <a:off x="1482675" y="3903500"/>
            <a:ext cx="5770200" cy="7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850"/>
              <a:buNone/>
              <a:defRPr sz="28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3"/>
          </p:nvPr>
        </p:nvSpPr>
        <p:spPr>
          <a:xfrm>
            <a:off x="2420453" y="4560825"/>
            <a:ext cx="3894900" cy="9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4"/>
          </p:nvPr>
        </p:nvSpPr>
        <p:spPr>
          <a:xfrm>
            <a:off x="10643075" y="7810750"/>
            <a:ext cx="5770200" cy="7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850"/>
              <a:buNone/>
              <a:defRPr sz="28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5"/>
          </p:nvPr>
        </p:nvSpPr>
        <p:spPr>
          <a:xfrm>
            <a:off x="11580853" y="8468075"/>
            <a:ext cx="3894900" cy="9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1504350" y="274650"/>
            <a:ext cx="2175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Font typeface="Luckiest Guy"/>
              <a:buNone/>
              <a:defRPr sz="10800" i="0" u="none" strike="noStrike" cap="none">
                <a:solidFill>
                  <a:srgbClr val="794D5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94D51"/>
              </a:buClr>
              <a:buSzPts val="10800"/>
              <a:buNone/>
              <a:defRPr sz="10800">
                <a:solidFill>
                  <a:srgbClr val="794D5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676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512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sap"/>
              <a:buChar char="•"/>
              <a:defRPr sz="215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6512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sap"/>
              <a:buChar char="–"/>
              <a:defRPr sz="215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6512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sap"/>
              <a:buChar char="•"/>
              <a:defRPr sz="215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65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sap"/>
              <a:buChar char="–"/>
              <a:defRPr sz="215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65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sap"/>
              <a:buChar char="»"/>
              <a:defRPr sz="215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65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sap"/>
              <a:buChar char="•"/>
              <a:defRPr sz="215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65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sap"/>
              <a:buChar char="•"/>
              <a:defRPr sz="215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65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sap"/>
              <a:buChar char="•"/>
              <a:defRPr sz="215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65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sap"/>
              <a:buChar char="•"/>
              <a:defRPr sz="215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C68C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8"/>
          <p:cNvGrpSpPr/>
          <p:nvPr/>
        </p:nvGrpSpPr>
        <p:grpSpPr>
          <a:xfrm>
            <a:off x="740309" y="604797"/>
            <a:ext cx="7314057" cy="8229600"/>
            <a:chOff x="0" y="0"/>
            <a:chExt cx="9752076" cy="10972800"/>
          </a:xfrm>
        </p:grpSpPr>
        <p:sp>
          <p:nvSpPr>
            <p:cNvPr id="88" name="Google Shape;88;p8"/>
            <p:cNvSpPr/>
            <p:nvPr/>
          </p:nvSpPr>
          <p:spPr>
            <a:xfrm>
              <a:off x="0" y="0"/>
              <a:ext cx="9752076" cy="10972800"/>
            </a:xfrm>
            <a:custGeom>
              <a:avLst/>
              <a:gdLst/>
              <a:ahLst/>
              <a:cxnLst/>
              <a:rect l="l" t="t" r="r" b="b"/>
              <a:pathLst>
                <a:path w="9752076" h="10972800" extrusionOk="0">
                  <a:moveTo>
                    <a:pt x="0" y="0"/>
                  </a:moveTo>
                  <a:lnTo>
                    <a:pt x="9752076" y="0"/>
                  </a:lnTo>
                  <a:lnTo>
                    <a:pt x="975207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grpSp>
          <p:nvGrpSpPr>
            <p:cNvPr id="89" name="Google Shape;89;p8"/>
            <p:cNvGrpSpPr/>
            <p:nvPr/>
          </p:nvGrpSpPr>
          <p:grpSpPr>
            <a:xfrm>
              <a:off x="1252442" y="4567633"/>
              <a:ext cx="5043658" cy="5083016"/>
              <a:chOff x="0" y="0"/>
              <a:chExt cx="996278" cy="1004053"/>
            </a:xfrm>
          </p:grpSpPr>
          <p:sp>
            <p:nvSpPr>
              <p:cNvPr id="90" name="Google Shape;90;p8"/>
              <p:cNvSpPr/>
              <p:nvPr/>
            </p:nvSpPr>
            <p:spPr>
              <a:xfrm>
                <a:off x="0" y="0"/>
                <a:ext cx="996278" cy="1004053"/>
              </a:xfrm>
              <a:custGeom>
                <a:avLst/>
                <a:gdLst/>
                <a:ahLst/>
                <a:cxnLst/>
                <a:rect l="l" t="t" r="r" b="b"/>
                <a:pathLst>
                  <a:path w="996278" h="1004053" extrusionOk="0">
                    <a:moveTo>
                      <a:pt x="88006" y="0"/>
                    </a:moveTo>
                    <a:lnTo>
                      <a:pt x="908273" y="0"/>
                    </a:lnTo>
                    <a:cubicBezTo>
                      <a:pt x="931613" y="0"/>
                      <a:pt x="953998" y="9272"/>
                      <a:pt x="970502" y="25776"/>
                    </a:cubicBezTo>
                    <a:cubicBezTo>
                      <a:pt x="987006" y="42280"/>
                      <a:pt x="996278" y="64665"/>
                      <a:pt x="996278" y="88006"/>
                    </a:cubicBezTo>
                    <a:lnTo>
                      <a:pt x="996278" y="916047"/>
                    </a:lnTo>
                    <a:cubicBezTo>
                      <a:pt x="996278" y="939388"/>
                      <a:pt x="987006" y="961772"/>
                      <a:pt x="970502" y="978276"/>
                    </a:cubicBezTo>
                    <a:cubicBezTo>
                      <a:pt x="953998" y="994781"/>
                      <a:pt x="931613" y="1004053"/>
                      <a:pt x="908273" y="1004053"/>
                    </a:cubicBezTo>
                    <a:lnTo>
                      <a:pt x="88006" y="1004053"/>
                    </a:lnTo>
                    <a:cubicBezTo>
                      <a:pt x="64665" y="1004053"/>
                      <a:pt x="42280" y="994781"/>
                      <a:pt x="25776" y="978276"/>
                    </a:cubicBezTo>
                    <a:cubicBezTo>
                      <a:pt x="9272" y="961772"/>
                      <a:pt x="0" y="939388"/>
                      <a:pt x="0" y="916047"/>
                    </a:cubicBezTo>
                    <a:lnTo>
                      <a:pt x="0" y="88006"/>
                    </a:lnTo>
                    <a:cubicBezTo>
                      <a:pt x="0" y="64665"/>
                      <a:pt x="9272" y="42280"/>
                      <a:pt x="25776" y="25776"/>
                    </a:cubicBezTo>
                    <a:cubicBezTo>
                      <a:pt x="42280" y="9272"/>
                      <a:pt x="64665" y="0"/>
                      <a:pt x="88006" y="0"/>
                    </a:cubicBezTo>
                    <a:close/>
                  </a:path>
                </a:pathLst>
              </a:custGeom>
              <a:solidFill>
                <a:srgbClr val="F8D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8"/>
              <p:cNvSpPr txBox="1"/>
              <p:nvPr/>
            </p:nvSpPr>
            <p:spPr>
              <a:xfrm>
                <a:off x="0" y="19050"/>
                <a:ext cx="996278" cy="9850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8"/>
          <p:cNvSpPr/>
          <p:nvPr/>
        </p:nvSpPr>
        <p:spPr>
          <a:xfrm rot="1326197">
            <a:off x="7662968" y="6394013"/>
            <a:ext cx="3030661" cy="3042069"/>
          </a:xfrm>
          <a:custGeom>
            <a:avLst/>
            <a:gdLst/>
            <a:ahLst/>
            <a:cxnLst/>
            <a:rect l="l" t="t" r="r" b="b"/>
            <a:pathLst>
              <a:path w="3030661" h="3042069" extrusionOk="0">
                <a:moveTo>
                  <a:pt x="0" y="0"/>
                </a:moveTo>
                <a:lnTo>
                  <a:pt x="3030661" y="0"/>
                </a:lnTo>
                <a:lnTo>
                  <a:pt x="3030661" y="3042069"/>
                </a:lnTo>
                <a:lnTo>
                  <a:pt x="0" y="3042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grpSp>
        <p:nvGrpSpPr>
          <p:cNvPr id="93" name="Google Shape;93;p8"/>
          <p:cNvGrpSpPr/>
          <p:nvPr/>
        </p:nvGrpSpPr>
        <p:grpSpPr>
          <a:xfrm>
            <a:off x="1628618" y="3977573"/>
            <a:ext cx="3885543" cy="3916081"/>
            <a:chOff x="0" y="0"/>
            <a:chExt cx="1023353" cy="1031396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1023353" cy="1031396"/>
            </a:xfrm>
            <a:custGeom>
              <a:avLst/>
              <a:gdLst/>
              <a:ahLst/>
              <a:cxnLst/>
              <a:rect l="l" t="t" r="r" b="b"/>
              <a:pathLst>
                <a:path w="1023353" h="1031396" extrusionOk="0">
                  <a:moveTo>
                    <a:pt x="57782" y="0"/>
                  </a:moveTo>
                  <a:lnTo>
                    <a:pt x="965570" y="0"/>
                  </a:lnTo>
                  <a:cubicBezTo>
                    <a:pt x="997483" y="0"/>
                    <a:pt x="1023353" y="25870"/>
                    <a:pt x="1023353" y="57782"/>
                  </a:cubicBezTo>
                  <a:lnTo>
                    <a:pt x="1023353" y="973613"/>
                  </a:lnTo>
                  <a:cubicBezTo>
                    <a:pt x="1023353" y="1005526"/>
                    <a:pt x="997483" y="1031396"/>
                    <a:pt x="965570" y="1031396"/>
                  </a:cubicBezTo>
                  <a:lnTo>
                    <a:pt x="57782" y="1031396"/>
                  </a:lnTo>
                  <a:cubicBezTo>
                    <a:pt x="25870" y="1031396"/>
                    <a:pt x="0" y="1005526"/>
                    <a:pt x="0" y="973613"/>
                  </a:cubicBezTo>
                  <a:lnTo>
                    <a:pt x="0" y="57782"/>
                  </a:lnTo>
                  <a:cubicBezTo>
                    <a:pt x="0" y="25870"/>
                    <a:pt x="25870" y="0"/>
                    <a:pt x="57782" y="0"/>
                  </a:cubicBezTo>
                  <a:close/>
                </a:path>
              </a:pathLst>
            </a:custGeom>
            <a:solidFill>
              <a:srgbClr val="926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 txBox="1"/>
            <p:nvPr/>
          </p:nvSpPr>
          <p:spPr>
            <a:xfrm>
              <a:off x="0" y="19050"/>
              <a:ext cx="1023353" cy="101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1680423" y="4029785"/>
            <a:ext cx="3781933" cy="3811657"/>
            <a:chOff x="0" y="0"/>
            <a:chExt cx="996065" cy="1003893"/>
          </a:xfrm>
        </p:grpSpPr>
        <p:sp>
          <p:nvSpPr>
            <p:cNvPr id="97" name="Google Shape;97;p8"/>
            <p:cNvSpPr/>
            <p:nvPr/>
          </p:nvSpPr>
          <p:spPr>
            <a:xfrm>
              <a:off x="0" y="0"/>
              <a:ext cx="996065" cy="1003893"/>
            </a:xfrm>
            <a:custGeom>
              <a:avLst/>
              <a:gdLst/>
              <a:ahLst/>
              <a:cxnLst/>
              <a:rect l="l" t="t" r="r" b="b"/>
              <a:pathLst>
                <a:path w="996065" h="1003893" extrusionOk="0">
                  <a:moveTo>
                    <a:pt x="45036" y="0"/>
                  </a:moveTo>
                  <a:lnTo>
                    <a:pt x="951029" y="0"/>
                  </a:lnTo>
                  <a:cubicBezTo>
                    <a:pt x="975902" y="0"/>
                    <a:pt x="996065" y="20163"/>
                    <a:pt x="996065" y="45036"/>
                  </a:cubicBezTo>
                  <a:lnTo>
                    <a:pt x="996065" y="958858"/>
                  </a:lnTo>
                  <a:cubicBezTo>
                    <a:pt x="996065" y="983730"/>
                    <a:pt x="975902" y="1003893"/>
                    <a:pt x="951029" y="1003893"/>
                  </a:cubicBezTo>
                  <a:lnTo>
                    <a:pt x="45036" y="1003893"/>
                  </a:lnTo>
                  <a:cubicBezTo>
                    <a:pt x="20163" y="1003893"/>
                    <a:pt x="0" y="983730"/>
                    <a:pt x="0" y="958858"/>
                  </a:cubicBezTo>
                  <a:lnTo>
                    <a:pt x="0" y="45036"/>
                  </a:lnTo>
                  <a:cubicBezTo>
                    <a:pt x="0" y="20163"/>
                    <a:pt x="20163" y="0"/>
                    <a:pt x="45036" y="0"/>
                  </a:cubicBezTo>
                  <a:close/>
                </a:path>
              </a:pathLst>
            </a:custGeom>
            <a:solidFill>
              <a:srgbClr val="F7D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 txBox="1"/>
            <p:nvPr/>
          </p:nvSpPr>
          <p:spPr>
            <a:xfrm>
              <a:off x="0" y="19050"/>
              <a:ext cx="996065" cy="98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8"/>
          <p:cNvSpPr txBox="1"/>
          <p:nvPr/>
        </p:nvSpPr>
        <p:spPr>
          <a:xfrm>
            <a:off x="6437032" y="957509"/>
            <a:ext cx="11361111" cy="574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67" dirty="0">
                <a:solidFill>
                  <a:srgbClr val="794D51"/>
                </a:solidFill>
                <a:latin typeface="Luckiest Guy"/>
                <a:sym typeface="Luckiest Guy"/>
              </a:rPr>
              <a:t>BRIGHTTv </a:t>
            </a:r>
            <a:r>
              <a:rPr lang="en-US" sz="15567" dirty="0">
                <a:solidFill>
                  <a:schemeClr val="accent3">
                    <a:lumMod val="20000"/>
                    <a:lumOff val="80000"/>
                  </a:schemeClr>
                </a:solidFill>
                <a:latin typeface="Luckiest Guy"/>
                <a:sym typeface="Luckiest Guy"/>
              </a:rPr>
              <a:t>Viewership</a:t>
            </a:r>
            <a:r>
              <a:rPr lang="en-US" sz="15567" dirty="0">
                <a:solidFill>
                  <a:srgbClr val="794D51"/>
                </a:solidFill>
                <a:latin typeface="Luckiest Guy"/>
                <a:sym typeface="Luckiest Guy"/>
              </a:rPr>
              <a:t> </a:t>
            </a:r>
            <a:r>
              <a:rPr lang="en-US" sz="15567" dirty="0">
                <a:solidFill>
                  <a:schemeClr val="accent3">
                    <a:lumMod val="75000"/>
                  </a:schemeClr>
                </a:solidFill>
                <a:latin typeface="Luckiest Guy"/>
                <a:sym typeface="Luckiest Guy"/>
              </a:rPr>
              <a:t>Analysis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12486052" y="7006619"/>
            <a:ext cx="5130236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sap"/>
                <a:sym typeface="Asap"/>
              </a:rPr>
              <a:t>Busile Ndhlovu</a:t>
            </a:r>
            <a:endParaRPr sz="4400" dirty="0"/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5">
            <a:alphaModFix/>
          </a:blip>
          <a:srcRect t="1544" r="2666" b="1330"/>
          <a:stretch/>
        </p:blipFill>
        <p:spPr>
          <a:xfrm>
            <a:off x="1680550" y="4029775"/>
            <a:ext cx="3782100" cy="3811800"/>
          </a:xfrm>
          <a:prstGeom prst="roundRect">
            <a:avLst>
              <a:gd name="adj" fmla="val 41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7C894897-E761-1207-E7F8-47C323CD9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>
            <a:extLst>
              <a:ext uri="{FF2B5EF4-FFF2-40B4-BE49-F238E27FC236}">
                <a16:creationId xmlns:a16="http://schemas.microsoft.com/office/drawing/2014/main" id="{767D2175-2181-3555-22C7-9BB917BEE34F}"/>
              </a:ext>
            </a:extLst>
          </p:cNvPr>
          <p:cNvSpPr/>
          <p:nvPr/>
        </p:nvSpPr>
        <p:spPr>
          <a:xfrm>
            <a:off x="919808" y="2532921"/>
            <a:ext cx="6330078" cy="6888665"/>
          </a:xfrm>
          <a:custGeom>
            <a:avLst/>
            <a:gdLst/>
            <a:ahLst/>
            <a:cxnLst/>
            <a:rect l="l" t="t" r="r" b="b"/>
            <a:pathLst>
              <a:path w="6232107" h="5414167" extrusionOk="0">
                <a:moveTo>
                  <a:pt x="0" y="0"/>
                </a:moveTo>
                <a:lnTo>
                  <a:pt x="6232107" y="0"/>
                </a:lnTo>
                <a:lnTo>
                  <a:pt x="6232107" y="5414167"/>
                </a:lnTo>
                <a:lnTo>
                  <a:pt x="0" y="5414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552" b="-26993"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6" name="Google Shape;316;p23">
            <a:extLst>
              <a:ext uri="{FF2B5EF4-FFF2-40B4-BE49-F238E27FC236}">
                <a16:creationId xmlns:a16="http://schemas.microsoft.com/office/drawing/2014/main" id="{D798C56C-B591-C667-776D-4E294932512B}"/>
              </a:ext>
            </a:extLst>
          </p:cNvPr>
          <p:cNvSpPr/>
          <p:nvPr/>
        </p:nvSpPr>
        <p:spPr>
          <a:xfrm>
            <a:off x="197211" y="103946"/>
            <a:ext cx="2342626" cy="2184045"/>
          </a:xfrm>
          <a:custGeom>
            <a:avLst/>
            <a:gdLst/>
            <a:ahLst/>
            <a:cxnLst/>
            <a:rect l="l" t="t" r="r" b="b"/>
            <a:pathLst>
              <a:path w="2834610" h="2728312" extrusionOk="0">
                <a:moveTo>
                  <a:pt x="0" y="0"/>
                </a:moveTo>
                <a:lnTo>
                  <a:pt x="2834610" y="0"/>
                </a:lnTo>
                <a:lnTo>
                  <a:pt x="2834610" y="2728312"/>
                </a:lnTo>
                <a:lnTo>
                  <a:pt x="0" y="2728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9" name="Google Shape;319;p23">
            <a:extLst>
              <a:ext uri="{FF2B5EF4-FFF2-40B4-BE49-F238E27FC236}">
                <a16:creationId xmlns:a16="http://schemas.microsoft.com/office/drawing/2014/main" id="{B09AB77B-6349-A5B4-08D5-21C209DAA883}"/>
              </a:ext>
            </a:extLst>
          </p:cNvPr>
          <p:cNvSpPr txBox="1"/>
          <p:nvPr/>
        </p:nvSpPr>
        <p:spPr>
          <a:xfrm>
            <a:off x="865312" y="487562"/>
            <a:ext cx="16548600" cy="180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3" dirty="0">
                <a:solidFill>
                  <a:srgbClr val="926064"/>
                </a:solidFill>
                <a:latin typeface="Luckiest Guy"/>
                <a:sym typeface="Luckiest Guy"/>
              </a:rPr>
              <a:t>User demographics</a:t>
            </a:r>
            <a:endParaRPr dirty="0"/>
          </a:p>
        </p:txBody>
      </p:sp>
      <p:sp>
        <p:nvSpPr>
          <p:cNvPr id="321" name="Google Shape;321;p23">
            <a:extLst>
              <a:ext uri="{FF2B5EF4-FFF2-40B4-BE49-F238E27FC236}">
                <a16:creationId xmlns:a16="http://schemas.microsoft.com/office/drawing/2014/main" id="{73D1FFCA-9D87-C4EF-F8CE-79234EC99E72}"/>
              </a:ext>
            </a:extLst>
          </p:cNvPr>
          <p:cNvSpPr txBox="1"/>
          <p:nvPr/>
        </p:nvSpPr>
        <p:spPr>
          <a:xfrm>
            <a:off x="1646109" y="2532921"/>
            <a:ext cx="4368939" cy="785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17"/>
              </a:lnSpc>
            </a:pPr>
            <a:endParaRPr lang="en-ZA" sz="1100" dirty="0">
              <a:solidFill>
                <a:schemeClr val="tx1">
                  <a:lumMod val="75000"/>
                </a:schemeClr>
              </a:solidFill>
              <a:latin typeface="Montserrat"/>
              <a:ea typeface="Lato"/>
              <a:cs typeface="Lato"/>
              <a:sym typeface="Montserrat"/>
            </a:endParaRPr>
          </a:p>
          <a:p>
            <a:pPr>
              <a:lnSpc>
                <a:spcPct val="138017"/>
              </a:lnSpc>
            </a:pPr>
            <a:r>
              <a:rPr lang="en-ZA" sz="28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  <a:sym typeface="Josefin Sans"/>
              </a:rPr>
              <a:t>Gauteng takes the lead with 3654 views which makes up 37 % of the total views. </a:t>
            </a:r>
          </a:p>
          <a:p>
            <a:pPr>
              <a:lnSpc>
                <a:spcPct val="138017"/>
              </a:lnSpc>
            </a:pPr>
            <a:r>
              <a:rPr lang="en-ZA" sz="28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From these users demographics I can conclude that BrightTvs main consumers are black men that range from the ages of 18-39 who reside in Gauteng</a:t>
            </a:r>
            <a:r>
              <a:rPr lang="en-ZA" sz="2800" dirty="0">
                <a:solidFill>
                  <a:schemeClr val="tx2">
                    <a:lumMod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>
              <a:lnSpc>
                <a:spcPct val="138017"/>
              </a:lnSpc>
            </a:pPr>
            <a:endParaRPr lang="en-ZA" sz="1100" dirty="0">
              <a:solidFill>
                <a:schemeClr val="tx1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pic>
        <p:nvPicPr>
          <p:cNvPr id="3" name="Picture 2" descr="A graph with green squares&#10;&#10;AI-generated content may be incorrect.">
            <a:extLst>
              <a:ext uri="{FF2B5EF4-FFF2-40B4-BE49-F238E27FC236}">
                <a16:creationId xmlns:a16="http://schemas.microsoft.com/office/drawing/2014/main" id="{3305D17E-4AF5-59D2-2762-D4BD3FC1F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471" y="2287991"/>
            <a:ext cx="9895217" cy="6888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406118-EF87-AAEF-92E9-6F2CD58095D8}"/>
              </a:ext>
            </a:extLst>
          </p:cNvPr>
          <p:cNvSpPr txBox="1"/>
          <p:nvPr/>
        </p:nvSpPr>
        <p:spPr>
          <a:xfrm>
            <a:off x="17582018" y="963162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137457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34A2338B-888C-98C6-1232-90ED78D2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>
            <a:extLst>
              <a:ext uri="{FF2B5EF4-FFF2-40B4-BE49-F238E27FC236}">
                <a16:creationId xmlns:a16="http://schemas.microsoft.com/office/drawing/2014/main" id="{FE3AA705-265D-F53B-8FB1-36124130329C}"/>
              </a:ext>
            </a:extLst>
          </p:cNvPr>
          <p:cNvSpPr/>
          <p:nvPr/>
        </p:nvSpPr>
        <p:spPr>
          <a:xfrm>
            <a:off x="698943" y="3886878"/>
            <a:ext cx="6232107" cy="5414167"/>
          </a:xfrm>
          <a:custGeom>
            <a:avLst/>
            <a:gdLst/>
            <a:ahLst/>
            <a:cxnLst/>
            <a:rect l="l" t="t" r="r" b="b"/>
            <a:pathLst>
              <a:path w="6232107" h="5414167" extrusionOk="0">
                <a:moveTo>
                  <a:pt x="0" y="0"/>
                </a:moveTo>
                <a:lnTo>
                  <a:pt x="6232107" y="0"/>
                </a:lnTo>
                <a:lnTo>
                  <a:pt x="6232107" y="5414167"/>
                </a:lnTo>
                <a:lnTo>
                  <a:pt x="0" y="5414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552" b="-26993"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6" name="Google Shape;316;p23">
            <a:extLst>
              <a:ext uri="{FF2B5EF4-FFF2-40B4-BE49-F238E27FC236}">
                <a16:creationId xmlns:a16="http://schemas.microsoft.com/office/drawing/2014/main" id="{1C10ACF3-A222-0BFC-2776-6925FB6AA9A0}"/>
              </a:ext>
            </a:extLst>
          </p:cNvPr>
          <p:cNvSpPr/>
          <p:nvPr/>
        </p:nvSpPr>
        <p:spPr>
          <a:xfrm>
            <a:off x="2907753" y="2287991"/>
            <a:ext cx="2342626" cy="2184045"/>
          </a:xfrm>
          <a:custGeom>
            <a:avLst/>
            <a:gdLst/>
            <a:ahLst/>
            <a:cxnLst/>
            <a:rect l="l" t="t" r="r" b="b"/>
            <a:pathLst>
              <a:path w="2834610" h="2728312" extrusionOk="0">
                <a:moveTo>
                  <a:pt x="0" y="0"/>
                </a:moveTo>
                <a:lnTo>
                  <a:pt x="2834610" y="0"/>
                </a:lnTo>
                <a:lnTo>
                  <a:pt x="2834610" y="2728312"/>
                </a:lnTo>
                <a:lnTo>
                  <a:pt x="0" y="2728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9" name="Google Shape;319;p23">
            <a:extLst>
              <a:ext uri="{FF2B5EF4-FFF2-40B4-BE49-F238E27FC236}">
                <a16:creationId xmlns:a16="http://schemas.microsoft.com/office/drawing/2014/main" id="{3F9B0863-EEFF-6841-FF49-10516F9E11F1}"/>
              </a:ext>
            </a:extLst>
          </p:cNvPr>
          <p:cNvSpPr txBox="1"/>
          <p:nvPr/>
        </p:nvSpPr>
        <p:spPr>
          <a:xfrm>
            <a:off x="865312" y="487562"/>
            <a:ext cx="16548600" cy="180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3" dirty="0">
                <a:solidFill>
                  <a:srgbClr val="926064"/>
                </a:solidFill>
                <a:latin typeface="Luckiest Guy"/>
                <a:sym typeface="Luckiest Guy"/>
              </a:rPr>
              <a:t>Usage patterns</a:t>
            </a:r>
            <a:endParaRPr dirty="0"/>
          </a:p>
        </p:txBody>
      </p:sp>
      <p:sp>
        <p:nvSpPr>
          <p:cNvPr id="321" name="Google Shape;321;p23">
            <a:extLst>
              <a:ext uri="{FF2B5EF4-FFF2-40B4-BE49-F238E27FC236}">
                <a16:creationId xmlns:a16="http://schemas.microsoft.com/office/drawing/2014/main" id="{29BF5946-381B-8426-FC9C-B2F9844A85E7}"/>
              </a:ext>
            </a:extLst>
          </p:cNvPr>
          <p:cNvSpPr txBox="1"/>
          <p:nvPr/>
        </p:nvSpPr>
        <p:spPr>
          <a:xfrm>
            <a:off x="1851391" y="4883683"/>
            <a:ext cx="4368939" cy="408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ZA" sz="28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ea typeface="Josefin Sans"/>
                <a:cs typeface="Aharoni" panose="02010803020104030203" pitchFamily="2" charset="-79"/>
                <a:sym typeface="Josefin Sans"/>
              </a:rPr>
              <a:t>Saturday and Friday are our highest consumption days Saturday leading with 17 % and Friday with 16 % of the total views. This could be because of availability  since Friday is the beginning of a weekend</a:t>
            </a:r>
            <a:r>
              <a:rPr lang="en-ZA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</a:p>
        </p:txBody>
      </p:sp>
      <p:pic>
        <p:nvPicPr>
          <p:cNvPr id="3" name="Picture 2" descr="A graph of green bars&#10;&#10;AI-generated content may be incorrect.">
            <a:extLst>
              <a:ext uri="{FF2B5EF4-FFF2-40B4-BE49-F238E27FC236}">
                <a16:creationId xmlns:a16="http://schemas.microsoft.com/office/drawing/2014/main" id="{A3A65241-CB5E-5D0B-91D3-BE72828653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88"/>
          <a:stretch/>
        </p:blipFill>
        <p:spPr>
          <a:xfrm>
            <a:off x="7641771" y="3135084"/>
            <a:ext cx="10238015" cy="6165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594460-862F-3290-8822-1E08F6F4B201}"/>
              </a:ext>
            </a:extLst>
          </p:cNvPr>
          <p:cNvSpPr txBox="1"/>
          <p:nvPr/>
        </p:nvSpPr>
        <p:spPr>
          <a:xfrm>
            <a:off x="17615931" y="968647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26906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0AE7A5C4-7233-BC88-E414-3627F314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>
            <a:extLst>
              <a:ext uri="{FF2B5EF4-FFF2-40B4-BE49-F238E27FC236}">
                <a16:creationId xmlns:a16="http://schemas.microsoft.com/office/drawing/2014/main" id="{C2276112-0FC4-8257-AD9F-4BCB2BB7F235}"/>
              </a:ext>
            </a:extLst>
          </p:cNvPr>
          <p:cNvSpPr/>
          <p:nvPr/>
        </p:nvSpPr>
        <p:spPr>
          <a:xfrm>
            <a:off x="10335987" y="2287991"/>
            <a:ext cx="7511142" cy="7215238"/>
          </a:xfrm>
          <a:custGeom>
            <a:avLst/>
            <a:gdLst/>
            <a:ahLst/>
            <a:cxnLst/>
            <a:rect l="l" t="t" r="r" b="b"/>
            <a:pathLst>
              <a:path w="6232107" h="5414167" extrusionOk="0">
                <a:moveTo>
                  <a:pt x="0" y="0"/>
                </a:moveTo>
                <a:lnTo>
                  <a:pt x="6232107" y="0"/>
                </a:lnTo>
                <a:lnTo>
                  <a:pt x="6232107" y="5414167"/>
                </a:lnTo>
                <a:lnTo>
                  <a:pt x="0" y="5414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552" b="-26993"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9" name="Google Shape;319;p23">
            <a:extLst>
              <a:ext uri="{FF2B5EF4-FFF2-40B4-BE49-F238E27FC236}">
                <a16:creationId xmlns:a16="http://schemas.microsoft.com/office/drawing/2014/main" id="{4C52CFCA-DB69-07DE-42EC-51D81CDB28D9}"/>
              </a:ext>
            </a:extLst>
          </p:cNvPr>
          <p:cNvSpPr txBox="1"/>
          <p:nvPr/>
        </p:nvSpPr>
        <p:spPr>
          <a:xfrm>
            <a:off x="865312" y="487562"/>
            <a:ext cx="16548600" cy="180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3" dirty="0">
                <a:solidFill>
                  <a:srgbClr val="926064"/>
                </a:solidFill>
                <a:latin typeface="Luckiest Guy"/>
                <a:sym typeface="Luckiest Guy"/>
              </a:rPr>
              <a:t>Usage patterns</a:t>
            </a:r>
            <a:endParaRPr dirty="0"/>
          </a:p>
        </p:txBody>
      </p:sp>
      <p:pic>
        <p:nvPicPr>
          <p:cNvPr id="2" name="Picture 1" descr="A graph with green bars and text&#10;&#10;AI-generated content may be incorrect.">
            <a:extLst>
              <a:ext uri="{FF2B5EF4-FFF2-40B4-BE49-F238E27FC236}">
                <a16:creationId xmlns:a16="http://schemas.microsoft.com/office/drawing/2014/main" id="{335A7699-D96B-46C9-8511-1DE05B950B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82"/>
          <a:stretch/>
        </p:blipFill>
        <p:spPr>
          <a:xfrm>
            <a:off x="261257" y="2287991"/>
            <a:ext cx="9944099" cy="48149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6437A-AAC7-C6CE-53BD-9E606FB25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3646"/>
              </p:ext>
            </p:extLst>
          </p:nvPr>
        </p:nvGraphicFramePr>
        <p:xfrm>
          <a:off x="10874829" y="2873828"/>
          <a:ext cx="6539081" cy="627016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57921">
                  <a:extLst>
                    <a:ext uri="{9D8B030D-6E8A-4147-A177-3AD203B41FA5}">
                      <a16:colId xmlns:a16="http://schemas.microsoft.com/office/drawing/2014/main" val="2408483922"/>
                    </a:ext>
                  </a:extLst>
                </a:gridCol>
                <a:gridCol w="2190580">
                  <a:extLst>
                    <a:ext uri="{9D8B030D-6E8A-4147-A177-3AD203B41FA5}">
                      <a16:colId xmlns:a16="http://schemas.microsoft.com/office/drawing/2014/main" val="506741413"/>
                    </a:ext>
                  </a:extLst>
                </a:gridCol>
                <a:gridCol w="2190580">
                  <a:extLst>
                    <a:ext uri="{9D8B030D-6E8A-4147-A177-3AD203B41FA5}">
                      <a16:colId xmlns:a16="http://schemas.microsoft.com/office/drawing/2014/main" val="2888958918"/>
                    </a:ext>
                  </a:extLst>
                </a:gridCol>
              </a:tblGrid>
              <a:tr h="1073083">
                <a:tc>
                  <a:txBody>
                    <a:bodyPr/>
                    <a:lstStyle/>
                    <a:p>
                      <a:r>
                        <a:rPr lang="en-US" sz="2000" dirty="0"/>
                        <a:t>Top 5 Channels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Views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Percentage</a:t>
                      </a:r>
                      <a:endParaRPr lang="en-Z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17651"/>
                  </a:ext>
                </a:extLst>
              </a:tr>
              <a:tr h="1073083">
                <a:tc>
                  <a:txBody>
                    <a:bodyPr/>
                    <a:lstStyle/>
                    <a:p>
                      <a:r>
                        <a:rPr lang="en-US" sz="2000" dirty="0"/>
                        <a:t>1.SuperSport Live Events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1662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17%</a:t>
                      </a:r>
                      <a:endParaRPr lang="en-Z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526787"/>
                  </a:ext>
                </a:extLst>
              </a:tr>
              <a:tr h="1514940">
                <a:tc>
                  <a:txBody>
                    <a:bodyPr/>
                    <a:lstStyle/>
                    <a:p>
                      <a:r>
                        <a:rPr lang="en-US" sz="2000" dirty="0"/>
                        <a:t>2.ICC Cricket world Cup 2011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1465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15%</a:t>
                      </a:r>
                      <a:endParaRPr lang="en-Z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59030"/>
                  </a:ext>
                </a:extLst>
              </a:tr>
              <a:tr h="767990">
                <a:tc>
                  <a:txBody>
                    <a:bodyPr/>
                    <a:lstStyle/>
                    <a:p>
                      <a:r>
                        <a:rPr lang="en-US" sz="2000" dirty="0"/>
                        <a:t>3. Channel O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1050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11%</a:t>
                      </a:r>
                      <a:endParaRPr lang="en-Z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158650"/>
                  </a:ext>
                </a:extLst>
              </a:tr>
              <a:tr h="767990">
                <a:tc>
                  <a:txBody>
                    <a:bodyPr/>
                    <a:lstStyle/>
                    <a:p>
                      <a:r>
                        <a:rPr lang="en-US" sz="2000" dirty="0"/>
                        <a:t>4. Trace TV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952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10%</a:t>
                      </a:r>
                      <a:endParaRPr lang="en-Z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30588"/>
                  </a:ext>
                </a:extLst>
              </a:tr>
              <a:tr h="1073083">
                <a:tc>
                  <a:txBody>
                    <a:bodyPr/>
                    <a:lstStyle/>
                    <a:p>
                      <a:r>
                        <a:rPr lang="en-US" sz="2000" dirty="0"/>
                        <a:t>5.SuperSport </a:t>
                      </a:r>
                      <a:r>
                        <a:rPr lang="en-US" sz="2000" dirty="0" err="1"/>
                        <a:t>Blits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896</a:t>
                      </a:r>
                      <a:endParaRPr lang="en-Z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9%</a:t>
                      </a:r>
                      <a:endParaRPr lang="en-Z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333039"/>
                  </a:ext>
                </a:extLst>
              </a:tr>
            </a:tbl>
          </a:graphicData>
        </a:graphic>
      </p:graphicFrame>
      <p:grpSp>
        <p:nvGrpSpPr>
          <p:cNvPr id="5" name="Google Shape;308;p23">
            <a:extLst>
              <a:ext uri="{FF2B5EF4-FFF2-40B4-BE49-F238E27FC236}">
                <a16:creationId xmlns:a16="http://schemas.microsoft.com/office/drawing/2014/main" id="{03D2B020-F886-0511-5E0F-0097ECB0B3FF}"/>
              </a:ext>
            </a:extLst>
          </p:cNvPr>
          <p:cNvGrpSpPr/>
          <p:nvPr/>
        </p:nvGrpSpPr>
        <p:grpSpPr>
          <a:xfrm>
            <a:off x="1132981" y="7364186"/>
            <a:ext cx="8331278" cy="2139043"/>
            <a:chOff x="0" y="0"/>
            <a:chExt cx="11108371" cy="7296782"/>
          </a:xfrm>
        </p:grpSpPr>
        <p:sp>
          <p:nvSpPr>
            <p:cNvPr id="6" name="Google Shape;309;p23">
              <a:extLst>
                <a:ext uri="{FF2B5EF4-FFF2-40B4-BE49-F238E27FC236}">
                  <a16:creationId xmlns:a16="http://schemas.microsoft.com/office/drawing/2014/main" id="{68D944B1-548D-0C3A-467F-C457D1795D81}"/>
                </a:ext>
              </a:extLst>
            </p:cNvPr>
            <p:cNvSpPr/>
            <p:nvPr/>
          </p:nvSpPr>
          <p:spPr>
            <a:xfrm>
              <a:off x="2798895" y="0"/>
              <a:ext cx="8309476" cy="7296782"/>
            </a:xfrm>
            <a:custGeom>
              <a:avLst/>
              <a:gdLst/>
              <a:ahLst/>
              <a:cxnLst/>
              <a:rect l="l" t="t" r="r" b="b"/>
              <a:pathLst>
                <a:path w="8309476" h="7296782" extrusionOk="0">
                  <a:moveTo>
                    <a:pt x="0" y="0"/>
                  </a:moveTo>
                  <a:lnTo>
                    <a:pt x="8309476" y="0"/>
                  </a:lnTo>
                  <a:lnTo>
                    <a:pt x="8309476" y="7296782"/>
                  </a:lnTo>
                  <a:lnTo>
                    <a:pt x="0" y="7296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t="-25280" b="-25638"/>
              </a:stretch>
            </a:blip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Google Shape;310;p23">
              <a:extLst>
                <a:ext uri="{FF2B5EF4-FFF2-40B4-BE49-F238E27FC236}">
                  <a16:creationId xmlns:a16="http://schemas.microsoft.com/office/drawing/2014/main" id="{FB18492A-8EB9-2521-18A6-2A8320A56BEE}"/>
                </a:ext>
              </a:extLst>
            </p:cNvPr>
            <p:cNvSpPr/>
            <p:nvPr/>
          </p:nvSpPr>
          <p:spPr>
            <a:xfrm>
              <a:off x="0" y="0"/>
              <a:ext cx="8309476" cy="7296782"/>
            </a:xfrm>
            <a:custGeom>
              <a:avLst/>
              <a:gdLst/>
              <a:ahLst/>
              <a:cxnLst/>
              <a:rect l="l" t="t" r="r" b="b"/>
              <a:pathLst>
                <a:path w="8309476" h="7296782" extrusionOk="0">
                  <a:moveTo>
                    <a:pt x="0" y="0"/>
                  </a:moveTo>
                  <a:lnTo>
                    <a:pt x="8309476" y="0"/>
                  </a:lnTo>
                  <a:lnTo>
                    <a:pt x="8309476" y="7296782"/>
                  </a:lnTo>
                  <a:lnTo>
                    <a:pt x="0" y="7296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t="-25280" b="-25638"/>
              </a:stretch>
            </a:blipFill>
            <a:ln>
              <a:noFill/>
            </a:ln>
          </p:spPr>
          <p:txBody>
            <a:bodyPr/>
            <a:lstStyle/>
            <a:p>
              <a:r>
                <a:rPr lang="en-US" sz="3600" dirty="0">
                  <a:solidFill>
                    <a:schemeClr val="tx2">
                      <a:lumMod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The top 5 Moat watched channels fall under sports and music channels </a:t>
              </a:r>
              <a:endParaRPr lang="en-ZA" sz="36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CA1CE5-9CAF-A2A5-1DF9-24FF6ADC455D}"/>
              </a:ext>
            </a:extLst>
          </p:cNvPr>
          <p:cNvSpPr txBox="1"/>
          <p:nvPr/>
        </p:nvSpPr>
        <p:spPr>
          <a:xfrm>
            <a:off x="17583274" y="963162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129457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DF0263B6-EAC1-C3EE-6F0A-89AFAEA3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>
            <a:extLst>
              <a:ext uri="{FF2B5EF4-FFF2-40B4-BE49-F238E27FC236}">
                <a16:creationId xmlns:a16="http://schemas.microsoft.com/office/drawing/2014/main" id="{1805300A-0C55-A77B-6383-E4F7B45C075A}"/>
              </a:ext>
            </a:extLst>
          </p:cNvPr>
          <p:cNvSpPr/>
          <p:nvPr/>
        </p:nvSpPr>
        <p:spPr>
          <a:xfrm>
            <a:off x="10335987" y="2287991"/>
            <a:ext cx="7511142" cy="7215238"/>
          </a:xfrm>
          <a:custGeom>
            <a:avLst/>
            <a:gdLst/>
            <a:ahLst/>
            <a:cxnLst/>
            <a:rect l="l" t="t" r="r" b="b"/>
            <a:pathLst>
              <a:path w="6232107" h="5414167" extrusionOk="0">
                <a:moveTo>
                  <a:pt x="0" y="0"/>
                </a:moveTo>
                <a:lnTo>
                  <a:pt x="6232107" y="0"/>
                </a:lnTo>
                <a:lnTo>
                  <a:pt x="6232107" y="5414167"/>
                </a:lnTo>
                <a:lnTo>
                  <a:pt x="0" y="5414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552" b="-26993"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9" name="Google Shape;319;p23">
            <a:extLst>
              <a:ext uri="{FF2B5EF4-FFF2-40B4-BE49-F238E27FC236}">
                <a16:creationId xmlns:a16="http://schemas.microsoft.com/office/drawing/2014/main" id="{E112D30E-88AC-33ED-8E40-40655E245D3C}"/>
              </a:ext>
            </a:extLst>
          </p:cNvPr>
          <p:cNvSpPr txBox="1"/>
          <p:nvPr/>
        </p:nvSpPr>
        <p:spPr>
          <a:xfrm>
            <a:off x="865312" y="487562"/>
            <a:ext cx="16548600" cy="180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3" dirty="0">
                <a:solidFill>
                  <a:srgbClr val="926064"/>
                </a:solidFill>
                <a:latin typeface="Luckiest Guy"/>
                <a:sym typeface="Luckiest Guy"/>
              </a:rPr>
              <a:t>Usage patterns</a:t>
            </a:r>
            <a:endParaRPr dirty="0"/>
          </a:p>
        </p:txBody>
      </p:sp>
      <p:grpSp>
        <p:nvGrpSpPr>
          <p:cNvPr id="5" name="Google Shape;308;p23">
            <a:extLst>
              <a:ext uri="{FF2B5EF4-FFF2-40B4-BE49-F238E27FC236}">
                <a16:creationId xmlns:a16="http://schemas.microsoft.com/office/drawing/2014/main" id="{1D9C1A13-09E1-5AFF-F80E-76177F0E1CF9}"/>
              </a:ext>
            </a:extLst>
          </p:cNvPr>
          <p:cNvGrpSpPr/>
          <p:nvPr/>
        </p:nvGrpSpPr>
        <p:grpSpPr>
          <a:xfrm>
            <a:off x="320259" y="7364186"/>
            <a:ext cx="10015728" cy="2139043"/>
            <a:chOff x="0" y="0"/>
            <a:chExt cx="11108371" cy="7296782"/>
          </a:xfrm>
        </p:grpSpPr>
        <p:sp>
          <p:nvSpPr>
            <p:cNvPr id="6" name="Google Shape;309;p23">
              <a:extLst>
                <a:ext uri="{FF2B5EF4-FFF2-40B4-BE49-F238E27FC236}">
                  <a16:creationId xmlns:a16="http://schemas.microsoft.com/office/drawing/2014/main" id="{F10C70B9-23BE-F0BA-32BE-29BD29B2A601}"/>
                </a:ext>
              </a:extLst>
            </p:cNvPr>
            <p:cNvSpPr/>
            <p:nvPr/>
          </p:nvSpPr>
          <p:spPr>
            <a:xfrm>
              <a:off x="2798895" y="0"/>
              <a:ext cx="8309476" cy="7296782"/>
            </a:xfrm>
            <a:custGeom>
              <a:avLst/>
              <a:gdLst/>
              <a:ahLst/>
              <a:cxnLst/>
              <a:rect l="l" t="t" r="r" b="b"/>
              <a:pathLst>
                <a:path w="8309476" h="7296782" extrusionOk="0">
                  <a:moveTo>
                    <a:pt x="0" y="0"/>
                  </a:moveTo>
                  <a:lnTo>
                    <a:pt x="8309476" y="0"/>
                  </a:lnTo>
                  <a:lnTo>
                    <a:pt x="8309476" y="7296782"/>
                  </a:lnTo>
                  <a:lnTo>
                    <a:pt x="0" y="7296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25280" b="-25638"/>
              </a:stretch>
            </a:blip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Google Shape;310;p23">
              <a:extLst>
                <a:ext uri="{FF2B5EF4-FFF2-40B4-BE49-F238E27FC236}">
                  <a16:creationId xmlns:a16="http://schemas.microsoft.com/office/drawing/2014/main" id="{E9E11C94-F284-BFA3-D1B9-F4CDE1A72FAF}"/>
                </a:ext>
              </a:extLst>
            </p:cNvPr>
            <p:cNvSpPr/>
            <p:nvPr/>
          </p:nvSpPr>
          <p:spPr>
            <a:xfrm>
              <a:off x="0" y="0"/>
              <a:ext cx="8309476" cy="7296782"/>
            </a:xfrm>
            <a:custGeom>
              <a:avLst/>
              <a:gdLst/>
              <a:ahLst/>
              <a:cxnLst/>
              <a:rect l="l" t="t" r="r" b="b"/>
              <a:pathLst>
                <a:path w="8309476" h="7296782" extrusionOk="0">
                  <a:moveTo>
                    <a:pt x="0" y="0"/>
                  </a:moveTo>
                  <a:lnTo>
                    <a:pt x="8309476" y="0"/>
                  </a:lnTo>
                  <a:lnTo>
                    <a:pt x="8309476" y="7296782"/>
                  </a:lnTo>
                  <a:lnTo>
                    <a:pt x="0" y="7296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25280" b="-25638"/>
              </a:stretch>
            </a:blip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5A894D-70F6-6337-9DA7-F441FBDD4B11}"/>
              </a:ext>
            </a:extLst>
          </p:cNvPr>
          <p:cNvSpPr txBox="1"/>
          <p:nvPr/>
        </p:nvSpPr>
        <p:spPr>
          <a:xfrm>
            <a:off x="743462" y="7687347"/>
            <a:ext cx="9144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From these users patterns I can conclude that BrightTvs main consumers days are Saturday and Friday with our top 5 channels falling under music and sports channels.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40C73-CF34-BA3C-2519-60FA1047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33" y="2287991"/>
            <a:ext cx="9903892" cy="486392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3EDB05-EC83-85DA-8186-5C69AEF01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468523"/>
              </p:ext>
            </p:extLst>
          </p:nvPr>
        </p:nvGraphicFramePr>
        <p:xfrm>
          <a:off x="11152414" y="3167744"/>
          <a:ext cx="6227186" cy="52659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82424">
                  <a:extLst>
                    <a:ext uri="{9D8B030D-6E8A-4147-A177-3AD203B41FA5}">
                      <a16:colId xmlns:a16="http://schemas.microsoft.com/office/drawing/2014/main" val="2849559184"/>
                    </a:ext>
                  </a:extLst>
                </a:gridCol>
                <a:gridCol w="3044762">
                  <a:extLst>
                    <a:ext uri="{9D8B030D-6E8A-4147-A177-3AD203B41FA5}">
                      <a16:colId xmlns:a16="http://schemas.microsoft.com/office/drawing/2014/main" val="3959704686"/>
                    </a:ext>
                  </a:extLst>
                </a:gridCol>
              </a:tblGrid>
              <a:tr h="105319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Time Interval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Category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363180"/>
                  </a:ext>
                </a:extLst>
              </a:tr>
              <a:tr h="105319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00:00 – 06:59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Night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00085"/>
                  </a:ext>
                </a:extLst>
              </a:tr>
              <a:tr h="105319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07:00 – 12:59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Morning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514249"/>
                  </a:ext>
                </a:extLst>
              </a:tr>
              <a:tr h="105319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13:00 – 18:59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Afternoon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09680"/>
                  </a:ext>
                </a:extLst>
              </a:tr>
              <a:tr h="105319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19:00 – 23:59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Evening</a:t>
                      </a:r>
                      <a:endParaRPr lang="en-ZA" sz="2800" dirty="0">
                        <a:solidFill>
                          <a:schemeClr val="tx2">
                            <a:lumMod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946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B7D2AD-DC1D-AECE-00CD-58AD3B305852}"/>
              </a:ext>
            </a:extLst>
          </p:cNvPr>
          <p:cNvSpPr txBox="1"/>
          <p:nvPr/>
        </p:nvSpPr>
        <p:spPr>
          <a:xfrm>
            <a:off x="17583274" y="964398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13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37649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4CBE99D5-DDA4-CAEE-CE7A-C2E628D6D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>
            <a:extLst>
              <a:ext uri="{FF2B5EF4-FFF2-40B4-BE49-F238E27FC236}">
                <a16:creationId xmlns:a16="http://schemas.microsoft.com/office/drawing/2014/main" id="{B9CFAB31-A9A5-3F87-A1B1-BB555762C3DC}"/>
              </a:ext>
            </a:extLst>
          </p:cNvPr>
          <p:cNvSpPr txBox="1"/>
          <p:nvPr/>
        </p:nvSpPr>
        <p:spPr>
          <a:xfrm>
            <a:off x="2285999" y="3468520"/>
            <a:ext cx="13716000" cy="617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66" dirty="0">
                <a:solidFill>
                  <a:schemeClr val="accent5">
                    <a:lumMod val="60000"/>
                    <a:lumOff val="40000"/>
                  </a:schemeClr>
                </a:solidFill>
                <a:latin typeface="Luckiest Guy"/>
                <a:sym typeface="Luckiest Guy"/>
              </a:rPr>
              <a:t> </a:t>
            </a:r>
            <a:r>
              <a:rPr lang="en-US" sz="14866" dirty="0">
                <a:solidFill>
                  <a:schemeClr val="tx2">
                    <a:lumMod val="25000"/>
                  </a:schemeClr>
                </a:solidFill>
                <a:latin typeface="Luckiest Guy"/>
                <a:sym typeface="Luckiest Guy"/>
              </a:rPr>
              <a:t>FACTORS INFLUENCING CONSUMPTION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24" name="Google Shape;124;p10">
            <a:extLst>
              <a:ext uri="{FF2B5EF4-FFF2-40B4-BE49-F238E27FC236}">
                <a16:creationId xmlns:a16="http://schemas.microsoft.com/office/drawing/2014/main" id="{B17CE388-7490-D672-B466-2ABE995CC78E}"/>
              </a:ext>
            </a:extLst>
          </p:cNvPr>
          <p:cNvSpPr txBox="1"/>
          <p:nvPr/>
        </p:nvSpPr>
        <p:spPr>
          <a:xfrm>
            <a:off x="7325282" y="406468"/>
            <a:ext cx="3637435" cy="332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8" b="0" i="0" u="none" strike="noStrike" cap="none" dirty="0">
                <a:solidFill>
                  <a:srgbClr val="8CDBA0"/>
                </a:solidFill>
                <a:latin typeface="Luckiest Guy"/>
                <a:ea typeface="Luckiest Guy"/>
                <a:cs typeface="Luckiest Guy"/>
                <a:sym typeface="Luckiest Guy"/>
              </a:rPr>
              <a:t>04</a:t>
            </a:r>
          </a:p>
        </p:txBody>
      </p:sp>
      <p:sp>
        <p:nvSpPr>
          <p:cNvPr id="13" name="Google Shape;256;p19">
            <a:extLst>
              <a:ext uri="{FF2B5EF4-FFF2-40B4-BE49-F238E27FC236}">
                <a16:creationId xmlns:a16="http://schemas.microsoft.com/office/drawing/2014/main" id="{740B634E-2944-D2B9-9450-F57981452C58}"/>
              </a:ext>
            </a:extLst>
          </p:cNvPr>
          <p:cNvSpPr/>
          <p:nvPr/>
        </p:nvSpPr>
        <p:spPr>
          <a:xfrm>
            <a:off x="1581506" y="406468"/>
            <a:ext cx="3400883" cy="3826591"/>
          </a:xfrm>
          <a:custGeom>
            <a:avLst/>
            <a:gdLst/>
            <a:ahLst/>
            <a:cxnLst/>
            <a:rect l="l" t="t" r="r" b="b"/>
            <a:pathLst>
              <a:path w="3400883" h="3826591" extrusionOk="0">
                <a:moveTo>
                  <a:pt x="0" y="0"/>
                </a:moveTo>
                <a:lnTo>
                  <a:pt x="3400883" y="0"/>
                </a:lnTo>
                <a:lnTo>
                  <a:pt x="3400883" y="3826591"/>
                </a:lnTo>
                <a:lnTo>
                  <a:pt x="0" y="3826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0452E-C31C-BD23-1777-AB6E5CD436E7}"/>
              </a:ext>
            </a:extLst>
          </p:cNvPr>
          <p:cNvSpPr txBox="1"/>
          <p:nvPr/>
        </p:nvSpPr>
        <p:spPr>
          <a:xfrm>
            <a:off x="17638447" y="964521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14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20054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DBA0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/>
          <p:nvPr/>
        </p:nvSpPr>
        <p:spPr>
          <a:xfrm rot="-566067">
            <a:off x="15494614" y="6219986"/>
            <a:ext cx="3529372" cy="3542657"/>
          </a:xfrm>
          <a:custGeom>
            <a:avLst/>
            <a:gdLst/>
            <a:ahLst/>
            <a:cxnLst/>
            <a:rect l="l" t="t" r="r" b="b"/>
            <a:pathLst>
              <a:path w="3529372" h="3542657" extrusionOk="0">
                <a:moveTo>
                  <a:pt x="0" y="0"/>
                </a:moveTo>
                <a:lnTo>
                  <a:pt x="3529372" y="0"/>
                </a:lnTo>
                <a:lnTo>
                  <a:pt x="3529372" y="3542657"/>
                </a:lnTo>
                <a:lnTo>
                  <a:pt x="0" y="3542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2" name="Google Shape;188;p13">
            <a:extLst>
              <a:ext uri="{FF2B5EF4-FFF2-40B4-BE49-F238E27FC236}">
                <a16:creationId xmlns:a16="http://schemas.microsoft.com/office/drawing/2014/main" id="{1BAD76A1-0E47-B204-BDC4-9126A67C30DC}"/>
              </a:ext>
            </a:extLst>
          </p:cNvPr>
          <p:cNvSpPr txBox="1"/>
          <p:nvPr/>
        </p:nvSpPr>
        <p:spPr>
          <a:xfrm>
            <a:off x="1043915" y="3460142"/>
            <a:ext cx="13194597" cy="483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Sports events draw massive viewership, particularly live events.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Music channels attract consistent engagement.</a:t>
            </a:r>
            <a:endParaRPr lang="en-US" altLang="en-US" sz="3600" b="1" dirty="0">
              <a:solidFill>
                <a:schemeClr val="tx2">
                  <a:lumMod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Prime time evenings, weekends(Friday and Saturday) and public holidays are high-consumption periods.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6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Group activities such as family viewings or sports gatherings likely amplify engagement.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315;p38">
            <a:extLst>
              <a:ext uri="{FF2B5EF4-FFF2-40B4-BE49-F238E27FC236}">
                <a16:creationId xmlns:a16="http://schemas.microsoft.com/office/drawing/2014/main" id="{B48D7731-986E-0FB2-8FC9-A956580D4FC0}"/>
              </a:ext>
            </a:extLst>
          </p:cNvPr>
          <p:cNvSpPr txBox="1"/>
          <p:nvPr/>
        </p:nvSpPr>
        <p:spPr>
          <a:xfrm>
            <a:off x="1494064" y="1089613"/>
            <a:ext cx="10523765" cy="121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tx2">
                    <a:lumMod val="25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rPr>
              <a:t>Factors Influencing Consumption </a:t>
            </a:r>
            <a:endParaRPr sz="4000" dirty="0">
              <a:solidFill>
                <a:schemeClr val="tx2">
                  <a:lumMod val="25000"/>
                </a:schemeClr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" name="Google Shape;465;p41">
            <a:extLst>
              <a:ext uri="{FF2B5EF4-FFF2-40B4-BE49-F238E27FC236}">
                <a16:creationId xmlns:a16="http://schemas.microsoft.com/office/drawing/2014/main" id="{DBBE1284-95CF-E5CB-0682-92DEDF9F9205}"/>
              </a:ext>
            </a:extLst>
          </p:cNvPr>
          <p:cNvCxnSpPr>
            <a:cxnSpLocks/>
          </p:cNvCxnSpPr>
          <p:nvPr/>
        </p:nvCxnSpPr>
        <p:spPr>
          <a:xfrm>
            <a:off x="2155372" y="2061163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57;p19">
            <a:extLst>
              <a:ext uri="{FF2B5EF4-FFF2-40B4-BE49-F238E27FC236}">
                <a16:creationId xmlns:a16="http://schemas.microsoft.com/office/drawing/2014/main" id="{5234AC31-5333-2BA2-4D90-3A9FAB57566F}"/>
              </a:ext>
            </a:extLst>
          </p:cNvPr>
          <p:cNvSpPr/>
          <p:nvPr/>
        </p:nvSpPr>
        <p:spPr>
          <a:xfrm>
            <a:off x="14181362" y="650212"/>
            <a:ext cx="3330287" cy="2809930"/>
          </a:xfrm>
          <a:custGeom>
            <a:avLst/>
            <a:gdLst/>
            <a:ahLst/>
            <a:cxnLst/>
            <a:rect l="l" t="t" r="r" b="b"/>
            <a:pathLst>
              <a:path w="3330287" h="2809930" extrusionOk="0">
                <a:moveTo>
                  <a:pt x="0" y="0"/>
                </a:moveTo>
                <a:lnTo>
                  <a:pt x="3330287" y="0"/>
                </a:lnTo>
                <a:lnTo>
                  <a:pt x="3330287" y="2809930"/>
                </a:lnTo>
                <a:lnTo>
                  <a:pt x="0" y="2809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03677-5E5C-2E2F-8343-0A0368D7DFA8}"/>
              </a:ext>
            </a:extLst>
          </p:cNvPr>
          <p:cNvSpPr txBox="1"/>
          <p:nvPr/>
        </p:nvSpPr>
        <p:spPr>
          <a:xfrm>
            <a:off x="17511650" y="9761838"/>
            <a:ext cx="76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15</a:t>
            </a:r>
            <a:endParaRPr lang="en-ZA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621CCFBE-A7F5-9254-E9F2-E062EEF83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>
            <a:extLst>
              <a:ext uri="{FF2B5EF4-FFF2-40B4-BE49-F238E27FC236}">
                <a16:creationId xmlns:a16="http://schemas.microsoft.com/office/drawing/2014/main" id="{4F19FE23-B579-33EC-04E1-B9A4D8A4B1DF}"/>
              </a:ext>
            </a:extLst>
          </p:cNvPr>
          <p:cNvSpPr txBox="1"/>
          <p:nvPr/>
        </p:nvSpPr>
        <p:spPr>
          <a:xfrm>
            <a:off x="718456" y="3323667"/>
            <a:ext cx="16851087" cy="617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66" dirty="0">
                <a:solidFill>
                  <a:schemeClr val="tx2">
                    <a:lumMod val="25000"/>
                  </a:schemeClr>
                </a:solidFill>
                <a:latin typeface="Luckiest Guy"/>
                <a:sym typeface="Luckiest Guy"/>
              </a:rPr>
              <a:t>RECOMMENDATIONS TO INCREASE CONSUMPTION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24" name="Google Shape;124;p10">
            <a:extLst>
              <a:ext uri="{FF2B5EF4-FFF2-40B4-BE49-F238E27FC236}">
                <a16:creationId xmlns:a16="http://schemas.microsoft.com/office/drawing/2014/main" id="{F07E1E2A-E43E-B299-9709-09D21A3150FE}"/>
              </a:ext>
            </a:extLst>
          </p:cNvPr>
          <p:cNvSpPr txBox="1"/>
          <p:nvPr/>
        </p:nvSpPr>
        <p:spPr>
          <a:xfrm>
            <a:off x="6590497" y="0"/>
            <a:ext cx="3637435" cy="332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8" b="0" i="0" u="none" strike="noStrike" cap="none" dirty="0">
                <a:solidFill>
                  <a:srgbClr val="8CDBA0"/>
                </a:solidFill>
                <a:latin typeface="Luckiest Guy"/>
                <a:ea typeface="Luckiest Guy"/>
                <a:cs typeface="Luckiest Guy"/>
                <a:sym typeface="Luckiest Guy"/>
              </a:rPr>
              <a:t>0</a:t>
            </a:r>
            <a:r>
              <a:rPr lang="en-US" sz="19998" dirty="0">
                <a:solidFill>
                  <a:srgbClr val="8CDBA0"/>
                </a:solidFill>
                <a:latin typeface="Luckiest Guy"/>
                <a:ea typeface="Luckiest Guy"/>
                <a:cs typeface="Luckiest Guy"/>
                <a:sym typeface="Luckiest Guy"/>
              </a:rPr>
              <a:t>5</a:t>
            </a:r>
            <a:endParaRPr lang="en-US" sz="19998" b="0" i="0" u="none" strike="noStrike" cap="none" dirty="0">
              <a:solidFill>
                <a:srgbClr val="8CDBA0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2" name="Google Shape;257;p19">
            <a:extLst>
              <a:ext uri="{FF2B5EF4-FFF2-40B4-BE49-F238E27FC236}">
                <a16:creationId xmlns:a16="http://schemas.microsoft.com/office/drawing/2014/main" id="{A9D92B69-782D-AC5B-98B6-E21128AC9052}"/>
              </a:ext>
            </a:extLst>
          </p:cNvPr>
          <p:cNvSpPr/>
          <p:nvPr/>
        </p:nvSpPr>
        <p:spPr>
          <a:xfrm>
            <a:off x="11409043" y="0"/>
            <a:ext cx="3330287" cy="2809930"/>
          </a:xfrm>
          <a:custGeom>
            <a:avLst/>
            <a:gdLst/>
            <a:ahLst/>
            <a:cxnLst/>
            <a:rect l="l" t="t" r="r" b="b"/>
            <a:pathLst>
              <a:path w="3330287" h="2809930" extrusionOk="0">
                <a:moveTo>
                  <a:pt x="0" y="0"/>
                </a:moveTo>
                <a:lnTo>
                  <a:pt x="3330287" y="0"/>
                </a:lnTo>
                <a:lnTo>
                  <a:pt x="3330287" y="2809930"/>
                </a:lnTo>
                <a:lnTo>
                  <a:pt x="0" y="2809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4E3D5-6B66-3DDD-E0EF-4FF1CE4C55AD}"/>
              </a:ext>
            </a:extLst>
          </p:cNvPr>
          <p:cNvSpPr txBox="1"/>
          <p:nvPr/>
        </p:nvSpPr>
        <p:spPr>
          <a:xfrm>
            <a:off x="17569543" y="965633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152208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06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/>
          <p:nvPr/>
        </p:nvSpPr>
        <p:spPr>
          <a:xfrm rot="1402468">
            <a:off x="16786175" y="-594799"/>
            <a:ext cx="2083583" cy="5794253"/>
          </a:xfrm>
          <a:custGeom>
            <a:avLst/>
            <a:gdLst/>
            <a:ahLst/>
            <a:cxnLst/>
            <a:rect l="l" t="t" r="r" b="b"/>
            <a:pathLst>
              <a:path w="2992547" h="6899245" extrusionOk="0">
                <a:moveTo>
                  <a:pt x="0" y="0"/>
                </a:moveTo>
                <a:lnTo>
                  <a:pt x="2992548" y="0"/>
                </a:lnTo>
                <a:lnTo>
                  <a:pt x="2992548" y="6899244"/>
                </a:lnTo>
                <a:lnTo>
                  <a:pt x="0" y="6899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273" name="Google Shape;273;p20"/>
          <p:cNvSpPr txBox="1"/>
          <p:nvPr/>
        </p:nvSpPr>
        <p:spPr>
          <a:xfrm>
            <a:off x="748923" y="2499580"/>
            <a:ext cx="15385800" cy="683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None/>
            </a:pPr>
            <a:endParaRPr lang="en-ZA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ZA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 promotional campaigns targeting Gauteng residents using ads highlighting popular content like sports and music.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Partner with local influencers, particularly those in sports and entertainment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Offer “refer-a-friend” discounts or free trial subscription(1 month free)</a:t>
            </a:r>
            <a:endParaRPr lang="en-ZA" sz="3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Partner with sports leagues(e.g. cricket or football) to offer live-streaming of events exclusively.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Collaborate with artists featured on music channels (e.g. Channel O, Trace TV) for exclusive content.</a:t>
            </a:r>
            <a:endParaRPr lang="en-ZA" sz="3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Organize viewing events for big sports matches or concerts in local venues collaborate with TikTok influencers.</a:t>
            </a:r>
            <a:endParaRPr lang="en-ZA" sz="3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Expand BrightTvs reach by leveraging partnership with mobile carries or bundling services with internet providers</a:t>
            </a:r>
            <a:r>
              <a:rPr lang="en-ZA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Google Shape;315;p38">
            <a:extLst>
              <a:ext uri="{FF2B5EF4-FFF2-40B4-BE49-F238E27FC236}">
                <a16:creationId xmlns:a16="http://schemas.microsoft.com/office/drawing/2014/main" id="{FF1C335F-561B-9F28-AF77-50AF42DD8B0A}"/>
              </a:ext>
            </a:extLst>
          </p:cNvPr>
          <p:cNvSpPr txBox="1"/>
          <p:nvPr/>
        </p:nvSpPr>
        <p:spPr>
          <a:xfrm>
            <a:off x="1690007" y="1089613"/>
            <a:ext cx="10523765" cy="121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tx2"/>
                </a:solidFill>
                <a:latin typeface="Josefin Sans"/>
                <a:ea typeface="Josefin Sans"/>
                <a:cs typeface="Josefin Sans"/>
                <a:sym typeface="Josefin Sans"/>
              </a:rPr>
              <a:t>Recommendations to increase consumption </a:t>
            </a:r>
            <a:endParaRPr sz="4000" dirty="0">
              <a:solidFill>
                <a:schemeClr val="tx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D932A-8E0C-207F-BB8B-990B188F0ED6}"/>
              </a:ext>
            </a:extLst>
          </p:cNvPr>
          <p:cNvSpPr txBox="1"/>
          <p:nvPr/>
        </p:nvSpPr>
        <p:spPr>
          <a:xfrm>
            <a:off x="17564111" y="963162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17</a:t>
            </a:r>
            <a:endParaRPr lang="en-ZA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1076AEF0-0F49-EA33-DBB2-930DBDC2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>
            <a:extLst>
              <a:ext uri="{FF2B5EF4-FFF2-40B4-BE49-F238E27FC236}">
                <a16:creationId xmlns:a16="http://schemas.microsoft.com/office/drawing/2014/main" id="{AECDF3ED-EA23-4B63-D9DA-5A1F539F910A}"/>
              </a:ext>
            </a:extLst>
          </p:cNvPr>
          <p:cNvSpPr txBox="1"/>
          <p:nvPr/>
        </p:nvSpPr>
        <p:spPr>
          <a:xfrm>
            <a:off x="718456" y="3323667"/>
            <a:ext cx="16851087" cy="617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66" dirty="0">
                <a:solidFill>
                  <a:schemeClr val="tx2">
                    <a:lumMod val="25000"/>
                  </a:schemeClr>
                </a:solidFill>
                <a:latin typeface="Luckiest Guy"/>
                <a:sym typeface="Luckiest Guy"/>
              </a:rPr>
              <a:t>INITIATIVE TO GROW BRIGHTTVS USER BASE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24" name="Google Shape;124;p10">
            <a:extLst>
              <a:ext uri="{FF2B5EF4-FFF2-40B4-BE49-F238E27FC236}">
                <a16:creationId xmlns:a16="http://schemas.microsoft.com/office/drawing/2014/main" id="{F90CAC9D-8305-1A22-B7EE-E945B5EF1CD3}"/>
              </a:ext>
            </a:extLst>
          </p:cNvPr>
          <p:cNvSpPr txBox="1"/>
          <p:nvPr/>
        </p:nvSpPr>
        <p:spPr>
          <a:xfrm>
            <a:off x="6724962" y="114301"/>
            <a:ext cx="3637435" cy="332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8" b="0" i="0" u="none" strike="noStrike" cap="none" dirty="0">
                <a:solidFill>
                  <a:srgbClr val="8CDBA0"/>
                </a:solidFill>
                <a:latin typeface="Luckiest Guy"/>
                <a:ea typeface="Luckiest Guy"/>
                <a:cs typeface="Luckiest Guy"/>
                <a:sym typeface="Luckiest Guy"/>
              </a:rPr>
              <a:t>06</a:t>
            </a:r>
          </a:p>
        </p:txBody>
      </p:sp>
      <p:sp>
        <p:nvSpPr>
          <p:cNvPr id="2" name="Google Shape;331;p24">
            <a:extLst>
              <a:ext uri="{FF2B5EF4-FFF2-40B4-BE49-F238E27FC236}">
                <a16:creationId xmlns:a16="http://schemas.microsoft.com/office/drawing/2014/main" id="{4A5E285E-727F-E5C9-2E94-BDB5F1960117}"/>
              </a:ext>
            </a:extLst>
          </p:cNvPr>
          <p:cNvSpPr/>
          <p:nvPr/>
        </p:nvSpPr>
        <p:spPr>
          <a:xfrm>
            <a:off x="0" y="638247"/>
            <a:ext cx="6792686" cy="3849177"/>
          </a:xfrm>
          <a:custGeom>
            <a:avLst/>
            <a:gdLst/>
            <a:ahLst/>
            <a:cxnLst/>
            <a:rect l="l" t="t" r="r" b="b"/>
            <a:pathLst>
              <a:path w="9997862" h="3849177" extrusionOk="0">
                <a:moveTo>
                  <a:pt x="0" y="0"/>
                </a:moveTo>
                <a:lnTo>
                  <a:pt x="9997862" y="0"/>
                </a:lnTo>
                <a:lnTo>
                  <a:pt x="9997862" y="3849177"/>
                </a:lnTo>
                <a:lnTo>
                  <a:pt x="0" y="3849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" name="Google Shape;199;p14">
            <a:extLst>
              <a:ext uri="{FF2B5EF4-FFF2-40B4-BE49-F238E27FC236}">
                <a16:creationId xmlns:a16="http://schemas.microsoft.com/office/drawing/2014/main" id="{A4428C43-5E2C-1925-1358-3EAD7577F721}"/>
              </a:ext>
            </a:extLst>
          </p:cNvPr>
          <p:cNvSpPr/>
          <p:nvPr/>
        </p:nvSpPr>
        <p:spPr>
          <a:xfrm rot="1098618">
            <a:off x="16365126" y="6499571"/>
            <a:ext cx="5204751" cy="4528465"/>
          </a:xfrm>
          <a:custGeom>
            <a:avLst/>
            <a:gdLst/>
            <a:ahLst/>
            <a:cxnLst/>
            <a:rect l="l" t="t" r="r" b="b"/>
            <a:pathLst>
              <a:path w="5204751" h="3968622" extrusionOk="0">
                <a:moveTo>
                  <a:pt x="0" y="0"/>
                </a:moveTo>
                <a:lnTo>
                  <a:pt x="5204750" y="0"/>
                </a:lnTo>
                <a:lnTo>
                  <a:pt x="5204750" y="3968622"/>
                </a:lnTo>
                <a:lnTo>
                  <a:pt x="0" y="396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9D3F5-7004-39D9-4DFF-01A15AA10ABA}"/>
              </a:ext>
            </a:extLst>
          </p:cNvPr>
          <p:cNvSpPr txBox="1"/>
          <p:nvPr/>
        </p:nvSpPr>
        <p:spPr>
          <a:xfrm>
            <a:off x="17749658" y="963162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18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400921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DBA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9C10F3-7027-C6C3-E564-1AD97C654C50}"/>
              </a:ext>
            </a:extLst>
          </p:cNvPr>
          <p:cNvSpPr txBox="1"/>
          <p:nvPr/>
        </p:nvSpPr>
        <p:spPr>
          <a:xfrm>
            <a:off x="783771" y="3435459"/>
            <a:ext cx="16018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ZA" sz="3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Introduce weekday- specific programming ( Monday Sports Recap or Midweek movie night)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Sunday: Cultural or inspirational programming(e.g. African Story telling, religious content)</a:t>
            </a:r>
            <a:endParaRPr lang="en-ZA" sz="4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 viewers to vote for favourite shows or curate playlist, particularly on low-consumption days.</a:t>
            </a:r>
            <a:endParaRPr lang="en-ZA" sz="4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Replay iconic matches or moments from SuperSport Live Event to engage sports fans even during off-peak days.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CA8F1-FC8B-CF25-DF8F-E2357BB9D594}"/>
              </a:ext>
            </a:extLst>
          </p:cNvPr>
          <p:cNvSpPr txBox="1"/>
          <p:nvPr/>
        </p:nvSpPr>
        <p:spPr>
          <a:xfrm>
            <a:off x="2792186" y="145664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ZA" sz="24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Initiative to Grow </a:t>
            </a:r>
            <a:r>
              <a:rPr lang="en-ZA" sz="28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BrightTvs</a:t>
            </a:r>
            <a:r>
              <a:rPr lang="en-ZA" sz="24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User Base </a:t>
            </a:r>
          </a:p>
        </p:txBody>
      </p:sp>
      <p:cxnSp>
        <p:nvCxnSpPr>
          <p:cNvPr id="6" name="Google Shape;465;p41">
            <a:extLst>
              <a:ext uri="{FF2B5EF4-FFF2-40B4-BE49-F238E27FC236}">
                <a16:creationId xmlns:a16="http://schemas.microsoft.com/office/drawing/2014/main" id="{F735CEF7-BDFF-F77B-E80F-DEDDB4F9B0E0}"/>
              </a:ext>
            </a:extLst>
          </p:cNvPr>
          <p:cNvCxnSpPr>
            <a:cxnSpLocks/>
          </p:cNvCxnSpPr>
          <p:nvPr/>
        </p:nvCxnSpPr>
        <p:spPr>
          <a:xfrm>
            <a:off x="4238400" y="2166975"/>
            <a:ext cx="10245043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85;p26">
            <a:extLst>
              <a:ext uri="{FF2B5EF4-FFF2-40B4-BE49-F238E27FC236}">
                <a16:creationId xmlns:a16="http://schemas.microsoft.com/office/drawing/2014/main" id="{0A91336C-3E99-0525-C5E5-035363F45DD8}"/>
              </a:ext>
            </a:extLst>
          </p:cNvPr>
          <p:cNvSpPr/>
          <p:nvPr/>
        </p:nvSpPr>
        <p:spPr>
          <a:xfrm rot="2825947">
            <a:off x="-1985503" y="-448577"/>
            <a:ext cx="2783263" cy="6312477"/>
          </a:xfrm>
          <a:custGeom>
            <a:avLst/>
            <a:gdLst/>
            <a:ahLst/>
            <a:cxnLst/>
            <a:rect l="l" t="t" r="r" b="b"/>
            <a:pathLst>
              <a:path w="624146" h="1438954" extrusionOk="0">
                <a:moveTo>
                  <a:pt x="0" y="0"/>
                </a:moveTo>
                <a:lnTo>
                  <a:pt x="624147" y="0"/>
                </a:lnTo>
                <a:lnTo>
                  <a:pt x="624147" y="1438954"/>
                </a:lnTo>
                <a:lnTo>
                  <a:pt x="0" y="1438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9C267-B60D-45F1-DC8D-44A4A7E30E25}"/>
              </a:ext>
            </a:extLst>
          </p:cNvPr>
          <p:cNvSpPr txBox="1"/>
          <p:nvPr/>
        </p:nvSpPr>
        <p:spPr>
          <a:xfrm>
            <a:off x="17582018" y="961638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</a:t>
            </a:r>
            <a:endParaRPr lang="en-ZA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3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 rotWithShape="1">
          <a:blip r:embed="rId3">
            <a:alphaModFix/>
          </a:blip>
          <a:srcRect t="34584"/>
          <a:stretch/>
        </p:blipFill>
        <p:spPr>
          <a:xfrm>
            <a:off x="251424" y="356513"/>
            <a:ext cx="18288000" cy="602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0463" y="311559"/>
            <a:ext cx="7183859" cy="53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"/>
          <p:cNvSpPr txBox="1"/>
          <p:nvPr/>
        </p:nvSpPr>
        <p:spPr>
          <a:xfrm>
            <a:off x="903685" y="5394196"/>
            <a:ext cx="2714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Asap"/>
                <a:sym typeface="Asap"/>
              </a:rPr>
              <a:t>Objective</a:t>
            </a:r>
            <a:endParaRPr dirty="0"/>
          </a:p>
        </p:txBody>
      </p:sp>
      <p:sp>
        <p:nvSpPr>
          <p:cNvPr id="109" name="Google Shape;109;p9"/>
          <p:cNvSpPr txBox="1"/>
          <p:nvPr/>
        </p:nvSpPr>
        <p:spPr>
          <a:xfrm>
            <a:off x="4870378" y="5351159"/>
            <a:ext cx="34086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Asap"/>
                <a:sym typeface="Asap"/>
              </a:rPr>
              <a:t>Overview of the Data</a:t>
            </a:r>
            <a:endParaRPr dirty="0"/>
          </a:p>
        </p:txBody>
      </p:sp>
      <p:sp>
        <p:nvSpPr>
          <p:cNvPr id="110" name="Google Shape;110;p9"/>
          <p:cNvSpPr txBox="1"/>
          <p:nvPr/>
        </p:nvSpPr>
        <p:spPr>
          <a:xfrm>
            <a:off x="9315791" y="5303851"/>
            <a:ext cx="32859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Asap"/>
                <a:sym typeface="Asap"/>
              </a:rPr>
              <a:t>Insights on user and user trends</a:t>
            </a:r>
            <a:endParaRPr dirty="0"/>
          </a:p>
        </p:txBody>
      </p:sp>
      <p:sp>
        <p:nvSpPr>
          <p:cNvPr id="111" name="Google Shape;111;p9"/>
          <p:cNvSpPr txBox="1"/>
          <p:nvPr/>
        </p:nvSpPr>
        <p:spPr>
          <a:xfrm>
            <a:off x="1229114" y="3549719"/>
            <a:ext cx="21177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 dirty="0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01</a:t>
            </a:r>
            <a:endParaRPr dirty="0"/>
          </a:p>
        </p:txBody>
      </p:sp>
      <p:sp>
        <p:nvSpPr>
          <p:cNvPr id="112" name="Google Shape;112;p9"/>
          <p:cNvSpPr txBox="1"/>
          <p:nvPr/>
        </p:nvSpPr>
        <p:spPr>
          <a:xfrm>
            <a:off x="5209556" y="3522651"/>
            <a:ext cx="21177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 dirty="0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02</a:t>
            </a:r>
            <a:endParaRPr dirty="0"/>
          </a:p>
        </p:txBody>
      </p:sp>
      <p:sp>
        <p:nvSpPr>
          <p:cNvPr id="113" name="Google Shape;113;p9"/>
          <p:cNvSpPr txBox="1"/>
          <p:nvPr/>
        </p:nvSpPr>
        <p:spPr>
          <a:xfrm>
            <a:off x="9619337" y="3517386"/>
            <a:ext cx="21177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 dirty="0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03</a:t>
            </a:r>
            <a:endParaRPr dirty="0"/>
          </a:p>
        </p:txBody>
      </p:sp>
      <p:sp>
        <p:nvSpPr>
          <p:cNvPr id="114" name="Google Shape;114;p9"/>
          <p:cNvSpPr txBox="1"/>
          <p:nvPr/>
        </p:nvSpPr>
        <p:spPr>
          <a:xfrm>
            <a:off x="3146755" y="6480867"/>
            <a:ext cx="21177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 dirty="0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04</a:t>
            </a:r>
            <a:endParaRPr dirty="0"/>
          </a:p>
        </p:txBody>
      </p:sp>
      <p:sp>
        <p:nvSpPr>
          <p:cNvPr id="115" name="Google Shape;115;p9"/>
          <p:cNvSpPr txBox="1"/>
          <p:nvPr/>
        </p:nvSpPr>
        <p:spPr>
          <a:xfrm>
            <a:off x="2122537" y="8266339"/>
            <a:ext cx="41844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Asap"/>
                <a:sym typeface="Asap"/>
              </a:rPr>
              <a:t>Factors influencing consumption</a:t>
            </a:r>
            <a:endParaRPr dirty="0"/>
          </a:p>
        </p:txBody>
      </p:sp>
      <p:sp>
        <p:nvSpPr>
          <p:cNvPr id="116" name="Google Shape;116;p9"/>
          <p:cNvSpPr txBox="1"/>
          <p:nvPr/>
        </p:nvSpPr>
        <p:spPr>
          <a:xfrm>
            <a:off x="975469" y="726123"/>
            <a:ext cx="92703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7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66" b="0" i="0" u="none" strike="noStrike" cap="none" dirty="0">
                <a:solidFill>
                  <a:srgbClr val="794D51"/>
                </a:solidFill>
                <a:latin typeface="Luckiest Guy"/>
                <a:ea typeface="Luckiest Guy"/>
                <a:cs typeface="Luckiest Guy"/>
                <a:sym typeface="Luckiest Guy"/>
              </a:rPr>
              <a:t>Contents</a:t>
            </a:r>
            <a:endParaRPr dirty="0"/>
          </a:p>
        </p:txBody>
      </p:sp>
      <p:sp>
        <p:nvSpPr>
          <p:cNvPr id="2" name="Google Shape;114;p9">
            <a:extLst>
              <a:ext uri="{FF2B5EF4-FFF2-40B4-BE49-F238E27FC236}">
                <a16:creationId xmlns:a16="http://schemas.microsoft.com/office/drawing/2014/main" id="{455AFA61-731B-06EA-1DAF-B0A0FCB8D171}"/>
              </a:ext>
            </a:extLst>
          </p:cNvPr>
          <p:cNvSpPr txBox="1"/>
          <p:nvPr/>
        </p:nvSpPr>
        <p:spPr>
          <a:xfrm>
            <a:off x="7632648" y="6585987"/>
            <a:ext cx="2117700" cy="193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 dirty="0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05</a:t>
            </a:r>
            <a:endParaRPr dirty="0"/>
          </a:p>
        </p:txBody>
      </p:sp>
      <p:sp>
        <p:nvSpPr>
          <p:cNvPr id="3" name="Google Shape;114;p9">
            <a:extLst>
              <a:ext uri="{FF2B5EF4-FFF2-40B4-BE49-F238E27FC236}">
                <a16:creationId xmlns:a16="http://schemas.microsoft.com/office/drawing/2014/main" id="{AC5B0A15-3111-9DAD-0E7D-74D4A5BDF775}"/>
              </a:ext>
            </a:extLst>
          </p:cNvPr>
          <p:cNvSpPr txBox="1"/>
          <p:nvPr/>
        </p:nvSpPr>
        <p:spPr>
          <a:xfrm>
            <a:off x="13629972" y="6462910"/>
            <a:ext cx="2117700" cy="193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42" b="0" i="0" u="none" strike="noStrike" cap="none" dirty="0">
                <a:solidFill>
                  <a:srgbClr val="FF8E76"/>
                </a:solidFill>
                <a:latin typeface="Luckiest Guy"/>
                <a:ea typeface="Luckiest Guy"/>
                <a:cs typeface="Luckiest Guy"/>
                <a:sym typeface="Luckiest Guy"/>
              </a:rPr>
              <a:t>06</a:t>
            </a:r>
            <a:endParaRPr dirty="0"/>
          </a:p>
        </p:txBody>
      </p:sp>
      <p:sp>
        <p:nvSpPr>
          <p:cNvPr id="4" name="Google Shape;115;p9">
            <a:extLst>
              <a:ext uri="{FF2B5EF4-FFF2-40B4-BE49-F238E27FC236}">
                <a16:creationId xmlns:a16="http://schemas.microsoft.com/office/drawing/2014/main" id="{DCD9743D-F570-403B-E678-F69FDE21090C}"/>
              </a:ext>
            </a:extLst>
          </p:cNvPr>
          <p:cNvSpPr txBox="1"/>
          <p:nvPr/>
        </p:nvSpPr>
        <p:spPr>
          <a:xfrm>
            <a:off x="12743579" y="8231279"/>
            <a:ext cx="41844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Asap"/>
                <a:sym typeface="Asap"/>
              </a:rPr>
              <a:t>Initiative to grow BrightTv’s user base</a:t>
            </a:r>
            <a:endParaRPr dirty="0"/>
          </a:p>
        </p:txBody>
      </p:sp>
      <p:sp>
        <p:nvSpPr>
          <p:cNvPr id="5" name="Google Shape;115;p9">
            <a:extLst>
              <a:ext uri="{FF2B5EF4-FFF2-40B4-BE49-F238E27FC236}">
                <a16:creationId xmlns:a16="http://schemas.microsoft.com/office/drawing/2014/main" id="{30AF0E4F-283E-62E6-2B01-19FEA3182796}"/>
              </a:ext>
            </a:extLst>
          </p:cNvPr>
          <p:cNvSpPr txBox="1"/>
          <p:nvPr/>
        </p:nvSpPr>
        <p:spPr>
          <a:xfrm>
            <a:off x="6695716" y="8266339"/>
            <a:ext cx="41844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Asap"/>
                <a:sym typeface="Asap"/>
              </a:rPr>
              <a:t>Recommendations to increase consumption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9B3D9-BF93-E7D0-A83C-196080FFE981}"/>
              </a:ext>
            </a:extLst>
          </p:cNvPr>
          <p:cNvSpPr txBox="1"/>
          <p:nvPr/>
        </p:nvSpPr>
        <p:spPr>
          <a:xfrm>
            <a:off x="17262389" y="9415848"/>
            <a:ext cx="67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endParaRPr lang="en-ZA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3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/>
          <p:nvPr/>
        </p:nvSpPr>
        <p:spPr>
          <a:xfrm rot="-438527">
            <a:off x="-3048797" y="5458443"/>
            <a:ext cx="5204751" cy="3968622"/>
          </a:xfrm>
          <a:custGeom>
            <a:avLst/>
            <a:gdLst/>
            <a:ahLst/>
            <a:cxnLst/>
            <a:rect l="l" t="t" r="r" b="b"/>
            <a:pathLst>
              <a:path w="5204751" h="3968622" extrusionOk="0">
                <a:moveTo>
                  <a:pt x="0" y="0"/>
                </a:moveTo>
                <a:lnTo>
                  <a:pt x="5204750" y="0"/>
                </a:lnTo>
                <a:lnTo>
                  <a:pt x="5204750" y="3968623"/>
                </a:lnTo>
                <a:lnTo>
                  <a:pt x="0" y="3968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199" name="Google Shape;199;p14"/>
          <p:cNvSpPr/>
          <p:nvPr/>
        </p:nvSpPr>
        <p:spPr>
          <a:xfrm rot="1098618">
            <a:off x="15685625" y="5860603"/>
            <a:ext cx="5204751" cy="3968622"/>
          </a:xfrm>
          <a:custGeom>
            <a:avLst/>
            <a:gdLst/>
            <a:ahLst/>
            <a:cxnLst/>
            <a:rect l="l" t="t" r="r" b="b"/>
            <a:pathLst>
              <a:path w="5204751" h="3968622" extrusionOk="0">
                <a:moveTo>
                  <a:pt x="0" y="0"/>
                </a:moveTo>
                <a:lnTo>
                  <a:pt x="5204750" y="0"/>
                </a:lnTo>
                <a:lnTo>
                  <a:pt x="5204750" y="3968622"/>
                </a:lnTo>
                <a:lnTo>
                  <a:pt x="0" y="396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200" name="Google Shape;200;p14"/>
          <p:cNvSpPr txBox="1"/>
          <p:nvPr/>
        </p:nvSpPr>
        <p:spPr>
          <a:xfrm>
            <a:off x="2757715" y="2988165"/>
            <a:ext cx="11595300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tx2">
                    <a:lumMod val="10000"/>
                  </a:schemeClr>
                </a:solidFill>
                <a:latin typeface="Anton" pitchFamily="2" charset="0"/>
              </a:rPr>
              <a:t>THANKS!</a:t>
            </a:r>
            <a:endParaRPr sz="9600" dirty="0">
              <a:solidFill>
                <a:schemeClr val="tx2">
                  <a:lumMod val="10000"/>
                </a:schemeClr>
              </a:solidFill>
              <a:latin typeface="Anton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DE6D4-C3A1-6B04-4702-501D0C29480E}"/>
              </a:ext>
            </a:extLst>
          </p:cNvPr>
          <p:cNvSpPr txBox="1"/>
          <p:nvPr/>
        </p:nvSpPr>
        <p:spPr>
          <a:xfrm>
            <a:off x="2622499" y="5009491"/>
            <a:ext cx="12336236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ZA" sz="2400" dirty="0">
                <a:solidFill>
                  <a:schemeClr val="tx2">
                    <a:lumMod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you have any questions?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ZA" sz="2400" dirty="0">
                <a:solidFill>
                  <a:schemeClr val="tx2">
                    <a:lumMod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busindhlovu21@gmail.com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ZA" sz="2400" dirty="0">
                <a:solidFill>
                  <a:schemeClr val="tx2">
                    <a:lumMod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+27  646 400 848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E17300-5A0B-1F7C-361D-D85BE0CA42C1}"/>
              </a:ext>
            </a:extLst>
          </p:cNvPr>
          <p:cNvSpPr txBox="1"/>
          <p:nvPr/>
        </p:nvSpPr>
        <p:spPr>
          <a:xfrm>
            <a:off x="17749658" y="9631624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</a:t>
            </a:r>
          </a:p>
          <a:p>
            <a:endParaRPr lang="en-ZA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064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/>
        </p:nvSpPr>
        <p:spPr>
          <a:xfrm>
            <a:off x="4273784" y="4625623"/>
            <a:ext cx="9740400" cy="205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66" dirty="0">
                <a:solidFill>
                  <a:srgbClr val="F9F3E3"/>
                </a:solidFill>
                <a:latin typeface="Luckiest Guy"/>
                <a:sym typeface="Luckiest Guy"/>
              </a:rPr>
              <a:t>Objective</a:t>
            </a:r>
            <a:endParaRPr dirty="0"/>
          </a:p>
        </p:txBody>
      </p:sp>
      <p:sp>
        <p:nvSpPr>
          <p:cNvPr id="124" name="Google Shape;124;p10"/>
          <p:cNvSpPr txBox="1"/>
          <p:nvPr/>
        </p:nvSpPr>
        <p:spPr>
          <a:xfrm>
            <a:off x="7325282" y="1810725"/>
            <a:ext cx="3637435" cy="281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8" b="0" i="0" u="none" strike="noStrike" cap="none">
                <a:solidFill>
                  <a:srgbClr val="8CDBA0"/>
                </a:solidFill>
                <a:latin typeface="Luckiest Guy"/>
                <a:ea typeface="Luckiest Guy"/>
                <a:cs typeface="Luckiest Guy"/>
                <a:sym typeface="Luckiest Guy"/>
              </a:rPr>
              <a:t>01</a:t>
            </a:r>
            <a:endParaRPr/>
          </a:p>
        </p:txBody>
      </p:sp>
      <p:sp>
        <p:nvSpPr>
          <p:cNvPr id="2" name="Google Shape;130;p11">
            <a:extLst>
              <a:ext uri="{FF2B5EF4-FFF2-40B4-BE49-F238E27FC236}">
                <a16:creationId xmlns:a16="http://schemas.microsoft.com/office/drawing/2014/main" id="{35442C9C-4F03-CDB6-B344-A2B9B6F40E1F}"/>
              </a:ext>
            </a:extLst>
          </p:cNvPr>
          <p:cNvSpPr/>
          <p:nvPr/>
        </p:nvSpPr>
        <p:spPr>
          <a:xfrm>
            <a:off x="14014184" y="6289215"/>
            <a:ext cx="4976714" cy="4943178"/>
          </a:xfrm>
          <a:custGeom>
            <a:avLst/>
            <a:gdLst/>
            <a:ahLst/>
            <a:cxnLst/>
            <a:rect l="l" t="t" r="r" b="b"/>
            <a:pathLst>
              <a:path w="4976714" h="4943178" extrusionOk="0">
                <a:moveTo>
                  <a:pt x="0" y="0"/>
                </a:moveTo>
                <a:lnTo>
                  <a:pt x="4976714" y="0"/>
                </a:lnTo>
                <a:lnTo>
                  <a:pt x="4976714" y="4943178"/>
                </a:lnTo>
                <a:lnTo>
                  <a:pt x="0" y="4943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68307-C168-25AF-8D04-A18095EC2220}"/>
              </a:ext>
            </a:extLst>
          </p:cNvPr>
          <p:cNvSpPr txBox="1"/>
          <p:nvPr/>
        </p:nvSpPr>
        <p:spPr>
          <a:xfrm>
            <a:off x="17749658" y="963162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  <a:endParaRPr lang="en-ZA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3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1"/>
          <p:cNvPicPr preferRelativeResize="0"/>
          <p:nvPr/>
        </p:nvPicPr>
        <p:blipFill rotWithShape="1">
          <a:blip r:embed="rId3">
            <a:alphaModFix/>
          </a:blip>
          <a:srcRect l="2915" t="40579" b="23013"/>
          <a:stretch/>
        </p:blipFill>
        <p:spPr>
          <a:xfrm>
            <a:off x="-40" y="391337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/>
          <p:nvPr/>
        </p:nvSpPr>
        <p:spPr>
          <a:xfrm>
            <a:off x="0" y="6750879"/>
            <a:ext cx="4976714" cy="4943178"/>
          </a:xfrm>
          <a:custGeom>
            <a:avLst/>
            <a:gdLst/>
            <a:ahLst/>
            <a:cxnLst/>
            <a:rect l="l" t="t" r="r" b="b"/>
            <a:pathLst>
              <a:path w="4976714" h="4943178" extrusionOk="0">
                <a:moveTo>
                  <a:pt x="0" y="0"/>
                </a:moveTo>
                <a:lnTo>
                  <a:pt x="4976714" y="0"/>
                </a:lnTo>
                <a:lnTo>
                  <a:pt x="4976714" y="4943178"/>
                </a:lnTo>
                <a:lnTo>
                  <a:pt x="0" y="4943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 dirty="0"/>
          </a:p>
        </p:txBody>
      </p:sp>
      <p:sp>
        <p:nvSpPr>
          <p:cNvPr id="132" name="Google Shape;132;p11"/>
          <p:cNvSpPr/>
          <p:nvPr/>
        </p:nvSpPr>
        <p:spPr>
          <a:xfrm>
            <a:off x="1587634" y="4029897"/>
            <a:ext cx="1073612" cy="1113603"/>
          </a:xfrm>
          <a:custGeom>
            <a:avLst/>
            <a:gdLst/>
            <a:ahLst/>
            <a:cxnLst/>
            <a:rect l="l" t="t" r="r" b="b"/>
            <a:pathLst>
              <a:path w="1428761" h="1423566" extrusionOk="0">
                <a:moveTo>
                  <a:pt x="0" y="0"/>
                </a:moveTo>
                <a:lnTo>
                  <a:pt x="1428762" y="0"/>
                </a:lnTo>
                <a:lnTo>
                  <a:pt x="1428762" y="1423565"/>
                </a:lnTo>
                <a:lnTo>
                  <a:pt x="0" y="1423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135" name="Google Shape;135;p11"/>
          <p:cNvSpPr/>
          <p:nvPr/>
        </p:nvSpPr>
        <p:spPr>
          <a:xfrm>
            <a:off x="1747817" y="4321166"/>
            <a:ext cx="753245" cy="847208"/>
          </a:xfrm>
          <a:custGeom>
            <a:avLst/>
            <a:gdLst/>
            <a:ahLst/>
            <a:cxnLst/>
            <a:rect l="l" t="t" r="r" b="b"/>
            <a:pathLst>
              <a:path w="753245" h="847208" extrusionOk="0">
                <a:moveTo>
                  <a:pt x="0" y="0"/>
                </a:moveTo>
                <a:lnTo>
                  <a:pt x="753246" y="0"/>
                </a:lnTo>
                <a:lnTo>
                  <a:pt x="753246" y="847208"/>
                </a:lnTo>
                <a:lnTo>
                  <a:pt x="0" y="847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 dirty="0"/>
          </a:p>
        </p:txBody>
      </p:sp>
      <p:sp>
        <p:nvSpPr>
          <p:cNvPr id="137" name="Google Shape;137;p11"/>
          <p:cNvSpPr txBox="1"/>
          <p:nvPr/>
        </p:nvSpPr>
        <p:spPr>
          <a:xfrm>
            <a:off x="4908561" y="921853"/>
            <a:ext cx="8470800" cy="180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3" dirty="0">
                <a:solidFill>
                  <a:srgbClr val="F9F3E3"/>
                </a:solidFill>
                <a:latin typeface="Luckiest Guy"/>
                <a:sym typeface="Luckiest Guy"/>
              </a:rPr>
              <a:t>Objective</a:t>
            </a:r>
            <a:endParaRPr dirty="0"/>
          </a:p>
        </p:txBody>
      </p:sp>
      <p:sp>
        <p:nvSpPr>
          <p:cNvPr id="142" name="Google Shape;142;p11"/>
          <p:cNvSpPr txBox="1"/>
          <p:nvPr/>
        </p:nvSpPr>
        <p:spPr>
          <a:xfrm>
            <a:off x="2890118" y="4029897"/>
            <a:ext cx="12507685" cy="24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BrightTv’s subscription base within this financial year, </a:t>
            </a:r>
            <a:r>
              <a:rPr lang="en-ZA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providing actionable insights to assist the CVM team. </a:t>
            </a:r>
            <a:endParaRPr sz="4800" dirty="0"/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7">
            <a:alphaModFix/>
          </a:blip>
          <a:srcRect l="3080" t="67307" r="8140"/>
          <a:stretch/>
        </p:blipFill>
        <p:spPr>
          <a:xfrm>
            <a:off x="0" y="0"/>
            <a:ext cx="18288000" cy="7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E152E4-F02A-864E-7FA8-E06CF4F4FA6C}"/>
              </a:ext>
            </a:extLst>
          </p:cNvPr>
          <p:cNvSpPr txBox="1"/>
          <p:nvPr/>
        </p:nvSpPr>
        <p:spPr>
          <a:xfrm>
            <a:off x="17454831" y="9664830"/>
            <a:ext cx="5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  <a:endParaRPr lang="en-ZA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49EB4BBC-3D3E-381D-EEF6-117D8C6FE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>
            <a:extLst>
              <a:ext uri="{FF2B5EF4-FFF2-40B4-BE49-F238E27FC236}">
                <a16:creationId xmlns:a16="http://schemas.microsoft.com/office/drawing/2014/main" id="{4554A721-6390-5A9B-F6CB-0B35B3559368}"/>
              </a:ext>
            </a:extLst>
          </p:cNvPr>
          <p:cNvSpPr txBox="1"/>
          <p:nvPr/>
        </p:nvSpPr>
        <p:spPr>
          <a:xfrm>
            <a:off x="2955471" y="4625623"/>
            <a:ext cx="11772899" cy="411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66" dirty="0">
                <a:solidFill>
                  <a:schemeClr val="accent5">
                    <a:lumMod val="60000"/>
                    <a:lumOff val="40000"/>
                  </a:schemeClr>
                </a:solidFill>
                <a:latin typeface="Luckiest Guy"/>
                <a:sym typeface="Luckiest Guy"/>
              </a:rPr>
              <a:t>Data Overview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" name="Google Shape;124;p10">
            <a:extLst>
              <a:ext uri="{FF2B5EF4-FFF2-40B4-BE49-F238E27FC236}">
                <a16:creationId xmlns:a16="http://schemas.microsoft.com/office/drawing/2014/main" id="{A0CC49E0-A6D8-1AB4-44C6-9FA03A844543}"/>
              </a:ext>
            </a:extLst>
          </p:cNvPr>
          <p:cNvSpPr txBox="1"/>
          <p:nvPr/>
        </p:nvSpPr>
        <p:spPr>
          <a:xfrm>
            <a:off x="7325282" y="1810725"/>
            <a:ext cx="3637435" cy="332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8" b="0" i="0" u="none" strike="noStrike" cap="none" dirty="0">
                <a:solidFill>
                  <a:srgbClr val="8CDBA0"/>
                </a:solidFill>
                <a:latin typeface="Luckiest Guy"/>
                <a:ea typeface="Luckiest Guy"/>
                <a:cs typeface="Luckiest Guy"/>
                <a:sym typeface="Luckiest Guy"/>
              </a:rPr>
              <a:t>02</a:t>
            </a:r>
          </a:p>
        </p:txBody>
      </p:sp>
      <p:sp>
        <p:nvSpPr>
          <p:cNvPr id="2" name="Google Shape;92;p8">
            <a:extLst>
              <a:ext uri="{FF2B5EF4-FFF2-40B4-BE49-F238E27FC236}">
                <a16:creationId xmlns:a16="http://schemas.microsoft.com/office/drawing/2014/main" id="{CCCA45C3-DF3B-9966-3D98-728DFA1B9C75}"/>
              </a:ext>
            </a:extLst>
          </p:cNvPr>
          <p:cNvSpPr/>
          <p:nvPr/>
        </p:nvSpPr>
        <p:spPr>
          <a:xfrm rot="1326197">
            <a:off x="14063768" y="6524640"/>
            <a:ext cx="3030661" cy="3042069"/>
          </a:xfrm>
          <a:custGeom>
            <a:avLst/>
            <a:gdLst/>
            <a:ahLst/>
            <a:cxnLst/>
            <a:rect l="l" t="t" r="r" b="b"/>
            <a:pathLst>
              <a:path w="3030661" h="3042069" extrusionOk="0">
                <a:moveTo>
                  <a:pt x="0" y="0"/>
                </a:moveTo>
                <a:lnTo>
                  <a:pt x="3030661" y="0"/>
                </a:lnTo>
                <a:lnTo>
                  <a:pt x="3030661" y="3042069"/>
                </a:lnTo>
                <a:lnTo>
                  <a:pt x="0" y="3042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" name="Google Shape;92;p8">
            <a:extLst>
              <a:ext uri="{FF2B5EF4-FFF2-40B4-BE49-F238E27FC236}">
                <a16:creationId xmlns:a16="http://schemas.microsoft.com/office/drawing/2014/main" id="{829330DA-C7BB-E29B-FF47-6DBEBCFD3B49}"/>
              </a:ext>
            </a:extLst>
          </p:cNvPr>
          <p:cNvSpPr/>
          <p:nvPr/>
        </p:nvSpPr>
        <p:spPr>
          <a:xfrm rot="19942660">
            <a:off x="629769" y="6553871"/>
            <a:ext cx="2920576" cy="3078442"/>
          </a:xfrm>
          <a:custGeom>
            <a:avLst/>
            <a:gdLst/>
            <a:ahLst/>
            <a:cxnLst/>
            <a:rect l="l" t="t" r="r" b="b"/>
            <a:pathLst>
              <a:path w="3030661" h="3042069" extrusionOk="0">
                <a:moveTo>
                  <a:pt x="0" y="0"/>
                </a:moveTo>
                <a:lnTo>
                  <a:pt x="3030661" y="0"/>
                </a:lnTo>
                <a:lnTo>
                  <a:pt x="3030661" y="3042069"/>
                </a:lnTo>
                <a:lnTo>
                  <a:pt x="0" y="3042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>
              <a:solidFill>
                <a:schemeClr val="tx1"/>
              </a:solidFill>
            </a:endParaRPr>
          </a:p>
        </p:txBody>
      </p:sp>
      <p:sp>
        <p:nvSpPr>
          <p:cNvPr id="4" name="Google Shape;316;p23">
            <a:extLst>
              <a:ext uri="{FF2B5EF4-FFF2-40B4-BE49-F238E27FC236}">
                <a16:creationId xmlns:a16="http://schemas.microsoft.com/office/drawing/2014/main" id="{5A0527EB-FE0E-369F-8C93-57A56331C891}"/>
              </a:ext>
            </a:extLst>
          </p:cNvPr>
          <p:cNvSpPr/>
          <p:nvPr/>
        </p:nvSpPr>
        <p:spPr>
          <a:xfrm rot="338024">
            <a:off x="2142324" y="1373886"/>
            <a:ext cx="2834610" cy="2728312"/>
          </a:xfrm>
          <a:custGeom>
            <a:avLst/>
            <a:gdLst/>
            <a:ahLst/>
            <a:cxnLst/>
            <a:rect l="l" t="t" r="r" b="b"/>
            <a:pathLst>
              <a:path w="2834610" h="2728312" extrusionOk="0">
                <a:moveTo>
                  <a:pt x="0" y="0"/>
                </a:moveTo>
                <a:lnTo>
                  <a:pt x="2834610" y="0"/>
                </a:lnTo>
                <a:lnTo>
                  <a:pt x="2834610" y="2728312"/>
                </a:lnTo>
                <a:lnTo>
                  <a:pt x="0" y="2728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F594D-AEDA-7C0C-90C1-44CF8D9E482C}"/>
              </a:ext>
            </a:extLst>
          </p:cNvPr>
          <p:cNvSpPr txBox="1"/>
          <p:nvPr/>
        </p:nvSpPr>
        <p:spPr>
          <a:xfrm>
            <a:off x="17555394" y="967226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76433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5F9C8B7E-9C45-14BF-8AF0-7F5F54AD8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>
            <a:extLst>
              <a:ext uri="{FF2B5EF4-FFF2-40B4-BE49-F238E27FC236}">
                <a16:creationId xmlns:a16="http://schemas.microsoft.com/office/drawing/2014/main" id="{61CFD04C-7540-7578-DD82-4A2D774E2D9B}"/>
              </a:ext>
            </a:extLst>
          </p:cNvPr>
          <p:cNvSpPr/>
          <p:nvPr/>
        </p:nvSpPr>
        <p:spPr>
          <a:xfrm>
            <a:off x="963013" y="3785713"/>
            <a:ext cx="16133001" cy="5414167"/>
          </a:xfrm>
          <a:custGeom>
            <a:avLst/>
            <a:gdLst/>
            <a:ahLst/>
            <a:cxnLst/>
            <a:rect l="l" t="t" r="r" b="b"/>
            <a:pathLst>
              <a:path w="6232107" h="5414167" extrusionOk="0">
                <a:moveTo>
                  <a:pt x="0" y="0"/>
                </a:moveTo>
                <a:lnTo>
                  <a:pt x="6232107" y="0"/>
                </a:lnTo>
                <a:lnTo>
                  <a:pt x="6232107" y="5414167"/>
                </a:lnTo>
                <a:lnTo>
                  <a:pt x="0" y="5414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552" b="-26993"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6" name="Google Shape;316;p23">
            <a:extLst>
              <a:ext uri="{FF2B5EF4-FFF2-40B4-BE49-F238E27FC236}">
                <a16:creationId xmlns:a16="http://schemas.microsoft.com/office/drawing/2014/main" id="{BF6F6A84-A410-3689-9611-4EEE2744B05A}"/>
              </a:ext>
            </a:extLst>
          </p:cNvPr>
          <p:cNvSpPr/>
          <p:nvPr/>
        </p:nvSpPr>
        <p:spPr>
          <a:xfrm rot="338024">
            <a:off x="7612208" y="2282642"/>
            <a:ext cx="2834610" cy="2728312"/>
          </a:xfrm>
          <a:custGeom>
            <a:avLst/>
            <a:gdLst/>
            <a:ahLst/>
            <a:cxnLst/>
            <a:rect l="l" t="t" r="r" b="b"/>
            <a:pathLst>
              <a:path w="2834610" h="2728312" extrusionOk="0">
                <a:moveTo>
                  <a:pt x="0" y="0"/>
                </a:moveTo>
                <a:lnTo>
                  <a:pt x="2834610" y="0"/>
                </a:lnTo>
                <a:lnTo>
                  <a:pt x="2834610" y="2728312"/>
                </a:lnTo>
                <a:lnTo>
                  <a:pt x="0" y="2728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9" name="Google Shape;319;p23">
            <a:extLst>
              <a:ext uri="{FF2B5EF4-FFF2-40B4-BE49-F238E27FC236}">
                <a16:creationId xmlns:a16="http://schemas.microsoft.com/office/drawing/2014/main" id="{2623E9B4-D05E-17B8-E2E0-ACED8CE7E211}"/>
              </a:ext>
            </a:extLst>
          </p:cNvPr>
          <p:cNvSpPr txBox="1"/>
          <p:nvPr/>
        </p:nvSpPr>
        <p:spPr>
          <a:xfrm>
            <a:off x="869649" y="727848"/>
            <a:ext cx="16548600" cy="180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3" dirty="0">
                <a:solidFill>
                  <a:srgbClr val="926064"/>
                </a:solidFill>
                <a:latin typeface="Luckiest Guy"/>
                <a:sym typeface="Luckiest Guy"/>
              </a:rPr>
              <a:t>Data Overview</a:t>
            </a:r>
            <a:endParaRPr dirty="0"/>
          </a:p>
        </p:txBody>
      </p:sp>
      <p:sp>
        <p:nvSpPr>
          <p:cNvPr id="320" name="Google Shape;320;p23">
            <a:extLst>
              <a:ext uri="{FF2B5EF4-FFF2-40B4-BE49-F238E27FC236}">
                <a16:creationId xmlns:a16="http://schemas.microsoft.com/office/drawing/2014/main" id="{8FF02F8F-4157-ACB3-8B48-2B209CF4707E}"/>
              </a:ext>
            </a:extLst>
          </p:cNvPr>
          <p:cNvSpPr txBox="1"/>
          <p:nvPr/>
        </p:nvSpPr>
        <p:spPr>
          <a:xfrm>
            <a:off x="2045256" y="5425748"/>
            <a:ext cx="1211161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dataset provided consisted of two tables User Profile and Viewership, these tables  provided information about the users and their activity on the site.</a:t>
            </a: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dataset was from the months January, February and March from the year 2016.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D6D65-A634-E775-62A7-89300652C408}"/>
              </a:ext>
            </a:extLst>
          </p:cNvPr>
          <p:cNvSpPr txBox="1"/>
          <p:nvPr/>
        </p:nvSpPr>
        <p:spPr>
          <a:xfrm>
            <a:off x="17582018" y="963162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54243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C6E8C077-B189-2590-A996-FCDB9518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>
            <a:extLst>
              <a:ext uri="{FF2B5EF4-FFF2-40B4-BE49-F238E27FC236}">
                <a16:creationId xmlns:a16="http://schemas.microsoft.com/office/drawing/2014/main" id="{721CF49A-03C1-9E76-1E82-41C1794360D0}"/>
              </a:ext>
            </a:extLst>
          </p:cNvPr>
          <p:cNvSpPr txBox="1"/>
          <p:nvPr/>
        </p:nvSpPr>
        <p:spPr>
          <a:xfrm>
            <a:off x="2367642" y="5371743"/>
            <a:ext cx="12393386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tx2">
                    <a:lumMod val="25000"/>
                  </a:schemeClr>
                </a:solidFill>
                <a:latin typeface="Luckiest Guy"/>
                <a:sym typeface="Luckiest Guy"/>
              </a:rPr>
              <a:t>Insights on user and user trend</a:t>
            </a:r>
            <a:endParaRPr sz="96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24" name="Google Shape;124;p10">
            <a:extLst>
              <a:ext uri="{FF2B5EF4-FFF2-40B4-BE49-F238E27FC236}">
                <a16:creationId xmlns:a16="http://schemas.microsoft.com/office/drawing/2014/main" id="{7F22AF6F-8FEE-38CE-9A55-1A9535A7590A}"/>
              </a:ext>
            </a:extLst>
          </p:cNvPr>
          <p:cNvSpPr txBox="1"/>
          <p:nvPr/>
        </p:nvSpPr>
        <p:spPr>
          <a:xfrm>
            <a:off x="7325282" y="1810725"/>
            <a:ext cx="3637435" cy="332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8" b="0" i="0" u="none" strike="noStrike" cap="none" dirty="0">
                <a:solidFill>
                  <a:srgbClr val="8CDBA0"/>
                </a:solidFill>
                <a:latin typeface="Luckiest Guy"/>
                <a:ea typeface="Luckiest Guy"/>
                <a:cs typeface="Luckiest Guy"/>
                <a:sym typeface="Luckiest Guy"/>
              </a:rPr>
              <a:t>03</a:t>
            </a:r>
            <a:endParaRPr dirty="0"/>
          </a:p>
        </p:txBody>
      </p:sp>
      <p:sp>
        <p:nvSpPr>
          <p:cNvPr id="2" name="Google Shape;130;p11">
            <a:extLst>
              <a:ext uri="{FF2B5EF4-FFF2-40B4-BE49-F238E27FC236}">
                <a16:creationId xmlns:a16="http://schemas.microsoft.com/office/drawing/2014/main" id="{B0CE5782-F84A-CAB7-C2ED-B9622F057A37}"/>
              </a:ext>
            </a:extLst>
          </p:cNvPr>
          <p:cNvSpPr/>
          <p:nvPr/>
        </p:nvSpPr>
        <p:spPr>
          <a:xfrm>
            <a:off x="14174822" y="6066793"/>
            <a:ext cx="4976714" cy="4943178"/>
          </a:xfrm>
          <a:custGeom>
            <a:avLst/>
            <a:gdLst/>
            <a:ahLst/>
            <a:cxnLst/>
            <a:rect l="l" t="t" r="r" b="b"/>
            <a:pathLst>
              <a:path w="4976714" h="4943178" extrusionOk="0">
                <a:moveTo>
                  <a:pt x="0" y="0"/>
                </a:moveTo>
                <a:lnTo>
                  <a:pt x="4976714" y="0"/>
                </a:lnTo>
                <a:lnTo>
                  <a:pt x="4976714" y="4943178"/>
                </a:lnTo>
                <a:lnTo>
                  <a:pt x="0" y="4943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86655-29B0-A2A7-B32E-9186F3F624F7}"/>
              </a:ext>
            </a:extLst>
          </p:cNvPr>
          <p:cNvSpPr txBox="1"/>
          <p:nvPr/>
        </p:nvSpPr>
        <p:spPr>
          <a:xfrm>
            <a:off x="17749658" y="963162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130892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B6B35744-12D6-1EBF-6BB5-09EABC31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>
            <a:extLst>
              <a:ext uri="{FF2B5EF4-FFF2-40B4-BE49-F238E27FC236}">
                <a16:creationId xmlns:a16="http://schemas.microsoft.com/office/drawing/2014/main" id="{5B3055F7-9E9F-9AE0-6FB9-6CC776E2E5FA}"/>
              </a:ext>
            </a:extLst>
          </p:cNvPr>
          <p:cNvSpPr/>
          <p:nvPr/>
        </p:nvSpPr>
        <p:spPr>
          <a:xfrm>
            <a:off x="919808" y="4007419"/>
            <a:ext cx="6232107" cy="5414167"/>
          </a:xfrm>
          <a:custGeom>
            <a:avLst/>
            <a:gdLst/>
            <a:ahLst/>
            <a:cxnLst/>
            <a:rect l="l" t="t" r="r" b="b"/>
            <a:pathLst>
              <a:path w="6232107" h="5414167" extrusionOk="0">
                <a:moveTo>
                  <a:pt x="0" y="0"/>
                </a:moveTo>
                <a:lnTo>
                  <a:pt x="6232107" y="0"/>
                </a:lnTo>
                <a:lnTo>
                  <a:pt x="6232107" y="5414167"/>
                </a:lnTo>
                <a:lnTo>
                  <a:pt x="0" y="5414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552" b="-26993"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6" name="Google Shape;316;p23">
            <a:extLst>
              <a:ext uri="{FF2B5EF4-FFF2-40B4-BE49-F238E27FC236}">
                <a16:creationId xmlns:a16="http://schemas.microsoft.com/office/drawing/2014/main" id="{6C02E11F-AACB-CDDD-3F5C-F213BD0A2565}"/>
              </a:ext>
            </a:extLst>
          </p:cNvPr>
          <p:cNvSpPr/>
          <p:nvPr/>
        </p:nvSpPr>
        <p:spPr>
          <a:xfrm>
            <a:off x="2907753" y="2287991"/>
            <a:ext cx="2342626" cy="2184045"/>
          </a:xfrm>
          <a:custGeom>
            <a:avLst/>
            <a:gdLst/>
            <a:ahLst/>
            <a:cxnLst/>
            <a:rect l="l" t="t" r="r" b="b"/>
            <a:pathLst>
              <a:path w="2834610" h="2728312" extrusionOk="0">
                <a:moveTo>
                  <a:pt x="0" y="0"/>
                </a:moveTo>
                <a:lnTo>
                  <a:pt x="2834610" y="0"/>
                </a:lnTo>
                <a:lnTo>
                  <a:pt x="2834610" y="2728312"/>
                </a:lnTo>
                <a:lnTo>
                  <a:pt x="0" y="2728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9" name="Google Shape;319;p23">
            <a:extLst>
              <a:ext uri="{FF2B5EF4-FFF2-40B4-BE49-F238E27FC236}">
                <a16:creationId xmlns:a16="http://schemas.microsoft.com/office/drawing/2014/main" id="{C93F9D92-1DA1-B2F3-B9CA-93C9537C7EAF}"/>
              </a:ext>
            </a:extLst>
          </p:cNvPr>
          <p:cNvSpPr txBox="1"/>
          <p:nvPr/>
        </p:nvSpPr>
        <p:spPr>
          <a:xfrm>
            <a:off x="865312" y="487562"/>
            <a:ext cx="16548600" cy="180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3" dirty="0">
                <a:solidFill>
                  <a:srgbClr val="926064"/>
                </a:solidFill>
                <a:latin typeface="Luckiest Guy"/>
                <a:sym typeface="Luckiest Guy"/>
              </a:rPr>
              <a:t>User demographics</a:t>
            </a:r>
            <a:endParaRPr dirty="0"/>
          </a:p>
        </p:txBody>
      </p:sp>
      <p:sp>
        <p:nvSpPr>
          <p:cNvPr id="321" name="Google Shape;321;p23">
            <a:extLst>
              <a:ext uri="{FF2B5EF4-FFF2-40B4-BE49-F238E27FC236}">
                <a16:creationId xmlns:a16="http://schemas.microsoft.com/office/drawing/2014/main" id="{F6125476-B6FF-6C2F-C063-AF59818A2591}"/>
              </a:ext>
            </a:extLst>
          </p:cNvPr>
          <p:cNvSpPr txBox="1"/>
          <p:nvPr/>
        </p:nvSpPr>
        <p:spPr>
          <a:xfrm>
            <a:off x="1851391" y="4883683"/>
            <a:ext cx="4368939" cy="441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17"/>
              </a:lnSpc>
            </a:pPr>
            <a:r>
              <a:rPr lang="en-ZA" sz="28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ea typeface="Lato"/>
                <a:cs typeface="Aharoni" panose="02010803020104030203" pitchFamily="2" charset="-79"/>
                <a:sym typeface="Montserrat"/>
              </a:rPr>
              <a:t>The age group with the highest viewership is Adult which ranges from 25- 39 year olds,  which makes up 56%  of the total views</a:t>
            </a:r>
            <a:r>
              <a:rPr lang="en-ZA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ea typeface="Lato"/>
                <a:cs typeface="Aharoni" panose="02010803020104030203" pitchFamily="2" charset="-79"/>
                <a:sym typeface="Montserrat"/>
              </a:rPr>
              <a:t>.</a:t>
            </a:r>
            <a:endParaRPr lang="en-ZA" dirty="0">
              <a:solidFill>
                <a:schemeClr val="tx2">
                  <a:lumMod val="25000"/>
                </a:schemeClr>
              </a:solidFill>
              <a:latin typeface="Aharoni" panose="02010803020104030203" pitchFamily="2" charset="-79"/>
              <a:ea typeface="Lato"/>
              <a:cs typeface="Aharoni" panose="02010803020104030203" pitchFamily="2" charset="-79"/>
              <a:sym typeface="Lato"/>
            </a:endParaRPr>
          </a:p>
          <a:p>
            <a:pPr marL="0" marR="0" lvl="0" indent="0" algn="ctr" rtl="0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54CD28-F293-B942-6015-111A31E6E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755" y="3037114"/>
            <a:ext cx="9748157" cy="6825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D74B76-EE25-6E18-FC35-80FD19E8BAEB}"/>
              </a:ext>
            </a:extLst>
          </p:cNvPr>
          <p:cNvSpPr txBox="1"/>
          <p:nvPr/>
        </p:nvSpPr>
        <p:spPr>
          <a:xfrm>
            <a:off x="17749658" y="963162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29581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126A808F-B90D-DA66-4BFC-9D50BD596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>
            <a:extLst>
              <a:ext uri="{FF2B5EF4-FFF2-40B4-BE49-F238E27FC236}">
                <a16:creationId xmlns:a16="http://schemas.microsoft.com/office/drawing/2014/main" id="{CA1E190F-6003-0A4D-00F9-10A3746D1C62}"/>
              </a:ext>
            </a:extLst>
          </p:cNvPr>
          <p:cNvSpPr/>
          <p:nvPr/>
        </p:nvSpPr>
        <p:spPr>
          <a:xfrm>
            <a:off x="356045" y="7559185"/>
            <a:ext cx="6721963" cy="2073729"/>
          </a:xfrm>
          <a:custGeom>
            <a:avLst/>
            <a:gdLst/>
            <a:ahLst/>
            <a:cxnLst/>
            <a:rect l="l" t="t" r="r" b="b"/>
            <a:pathLst>
              <a:path w="6232107" h="5414167" extrusionOk="0">
                <a:moveTo>
                  <a:pt x="0" y="0"/>
                </a:moveTo>
                <a:lnTo>
                  <a:pt x="6232107" y="0"/>
                </a:lnTo>
                <a:lnTo>
                  <a:pt x="6232107" y="5414167"/>
                </a:lnTo>
                <a:lnTo>
                  <a:pt x="0" y="5414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552" b="-26993"/>
            </a:stretch>
          </a:blip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19" name="Google Shape;319;p23">
            <a:extLst>
              <a:ext uri="{FF2B5EF4-FFF2-40B4-BE49-F238E27FC236}">
                <a16:creationId xmlns:a16="http://schemas.microsoft.com/office/drawing/2014/main" id="{8BED6E7C-2D4F-0031-8B09-6A6A57A9BF87}"/>
              </a:ext>
            </a:extLst>
          </p:cNvPr>
          <p:cNvSpPr txBox="1"/>
          <p:nvPr/>
        </p:nvSpPr>
        <p:spPr>
          <a:xfrm>
            <a:off x="869649" y="380001"/>
            <a:ext cx="16548600" cy="180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3" dirty="0">
                <a:solidFill>
                  <a:srgbClr val="926064"/>
                </a:solidFill>
                <a:latin typeface="Luckiest Guy"/>
                <a:sym typeface="Luckiest Guy"/>
              </a:rPr>
              <a:t>User demographics</a:t>
            </a:r>
            <a:endParaRPr dirty="0"/>
          </a:p>
        </p:txBody>
      </p:sp>
      <p:sp>
        <p:nvSpPr>
          <p:cNvPr id="321" name="Google Shape;321;p23">
            <a:extLst>
              <a:ext uri="{FF2B5EF4-FFF2-40B4-BE49-F238E27FC236}">
                <a16:creationId xmlns:a16="http://schemas.microsoft.com/office/drawing/2014/main" id="{2FBAA767-257B-319B-CF63-9DA9ECCC993E}"/>
              </a:ext>
            </a:extLst>
          </p:cNvPr>
          <p:cNvSpPr txBox="1"/>
          <p:nvPr/>
        </p:nvSpPr>
        <p:spPr>
          <a:xfrm>
            <a:off x="1198249" y="7738610"/>
            <a:ext cx="4368939" cy="254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17"/>
              </a:lnSpc>
            </a:pPr>
            <a:r>
              <a:rPr lang="en-ZA" sz="20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ea typeface="Josefin Sans"/>
                <a:cs typeface="Aharoni" panose="02010803020104030203" pitchFamily="2" charset="-79"/>
                <a:sym typeface="Josefin Sans"/>
              </a:rPr>
              <a:t>Black people make up 43% of the total Viewership which makes up almost triple the second highest consumption by race </a:t>
            </a:r>
          </a:p>
          <a:p>
            <a:pPr marL="0" marR="0" lvl="0" indent="0" algn="ctr" rtl="0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pic>
        <p:nvPicPr>
          <p:cNvPr id="3" name="Picture 2" descr="A graph with green bars&#10;&#10;AI-generated content may be incorrect.">
            <a:extLst>
              <a:ext uri="{FF2B5EF4-FFF2-40B4-BE49-F238E27FC236}">
                <a16:creationId xmlns:a16="http://schemas.microsoft.com/office/drawing/2014/main" id="{A6380024-3827-AD69-7B72-1F83B986A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49" y="2269671"/>
            <a:ext cx="7441593" cy="4800600"/>
          </a:xfrm>
          <a:prstGeom prst="rect">
            <a:avLst/>
          </a:prstGeom>
        </p:spPr>
      </p:pic>
      <p:pic>
        <p:nvPicPr>
          <p:cNvPr id="4" name="Picture 3" descr="A pie chart with different shades of green&#10;&#10;AI-generated content may be incorrect.">
            <a:extLst>
              <a:ext uri="{FF2B5EF4-FFF2-40B4-BE49-F238E27FC236}">
                <a16:creationId xmlns:a16="http://schemas.microsoft.com/office/drawing/2014/main" id="{0135B057-5AA2-176E-1BC8-90989E0FE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829" y="4626621"/>
            <a:ext cx="9062357" cy="5421086"/>
          </a:xfrm>
          <a:prstGeom prst="rect">
            <a:avLst/>
          </a:prstGeom>
        </p:spPr>
      </p:pic>
      <p:sp>
        <p:nvSpPr>
          <p:cNvPr id="5" name="Google Shape;311;p23">
            <a:extLst>
              <a:ext uri="{FF2B5EF4-FFF2-40B4-BE49-F238E27FC236}">
                <a16:creationId xmlns:a16="http://schemas.microsoft.com/office/drawing/2014/main" id="{C963E82F-2A28-4F0D-EF98-9785AC01D364}"/>
              </a:ext>
            </a:extLst>
          </p:cNvPr>
          <p:cNvSpPr/>
          <p:nvPr/>
        </p:nvSpPr>
        <p:spPr>
          <a:xfrm>
            <a:off x="9748692" y="2397648"/>
            <a:ext cx="6232107" cy="1861457"/>
          </a:xfrm>
          <a:custGeom>
            <a:avLst/>
            <a:gdLst/>
            <a:ahLst/>
            <a:cxnLst/>
            <a:rect l="l" t="t" r="r" b="b"/>
            <a:pathLst>
              <a:path w="6232107" h="5414167" extrusionOk="0">
                <a:moveTo>
                  <a:pt x="0" y="0"/>
                </a:moveTo>
                <a:lnTo>
                  <a:pt x="6232107" y="0"/>
                </a:lnTo>
                <a:lnTo>
                  <a:pt x="6232107" y="5414167"/>
                </a:lnTo>
                <a:lnTo>
                  <a:pt x="0" y="5414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552" b="-26993"/>
            </a:stretch>
          </a:blipFill>
          <a:ln>
            <a:noFill/>
          </a:ln>
        </p:spPr>
        <p:txBody>
          <a:bodyPr/>
          <a:lstStyle/>
          <a:p>
            <a:pPr algn="ctr"/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</a:p>
          <a:p>
            <a:pPr algn="ctr"/>
            <a:endParaRPr lang="en-US" sz="2000" dirty="0">
              <a:solidFill>
                <a:schemeClr val="tx2">
                  <a:lumMod val="25000"/>
                </a:schemeClr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Aharoni" panose="02010803020104030203" pitchFamily="2" charset="-79"/>
                <a:ea typeface="Josefin Sans"/>
                <a:cs typeface="Aharoni" panose="02010803020104030203" pitchFamily="2" charset="-79"/>
                <a:sym typeface="Josefin Sans"/>
              </a:rPr>
              <a:t>The men have the highest viewership which makes up 88% of the total viewership</a:t>
            </a:r>
            <a:endParaRPr lang="en-ZA" sz="2400" dirty="0">
              <a:solidFill>
                <a:schemeClr val="tx2">
                  <a:lumMod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1ACD-7C91-FE36-0326-B86630D448FA}"/>
              </a:ext>
            </a:extLst>
          </p:cNvPr>
          <p:cNvSpPr txBox="1"/>
          <p:nvPr/>
        </p:nvSpPr>
        <p:spPr>
          <a:xfrm>
            <a:off x="17750679" y="972558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5346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Custom</PresentationFormat>
  <Paragraphs>121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Montserrat</vt:lpstr>
      <vt:lpstr>Lato</vt:lpstr>
      <vt:lpstr>Josefin Sans</vt:lpstr>
      <vt:lpstr>Luckiest Guy</vt:lpstr>
      <vt:lpstr>ADLaM Display</vt:lpstr>
      <vt:lpstr>Asap</vt:lpstr>
      <vt:lpstr>Calibri</vt:lpstr>
      <vt:lpstr>Aharoni</vt:lpstr>
      <vt:lpstr>Anton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Busile Ndlovu</dc:creator>
  <cp:lastModifiedBy>Busile Ndlovu</cp:lastModifiedBy>
  <cp:revision>4</cp:revision>
  <dcterms:modified xsi:type="dcterms:W3CDTF">2025-04-23T14:11:10Z</dcterms:modified>
</cp:coreProperties>
</file>